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charts/chart1.xml" ContentType="application/vnd.openxmlformats-officedocument.drawingml.chart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  <p:sldMasterId id="2147483660" r:id="rId2"/>
  </p:sldMasterIdLst>
  <p:notesMasterIdLst>
    <p:notesMasterId r:id="rId33"/>
  </p:notesMasterIdLst>
  <p:handoutMasterIdLst>
    <p:handoutMasterId r:id="rId34"/>
  </p:handoutMasterIdLst>
  <p:sldIdLst>
    <p:sldId id="261" r:id="rId3"/>
    <p:sldId id="327" r:id="rId4"/>
    <p:sldId id="361" r:id="rId5"/>
    <p:sldId id="328" r:id="rId6"/>
    <p:sldId id="329" r:id="rId7"/>
    <p:sldId id="306" r:id="rId8"/>
    <p:sldId id="342" r:id="rId9"/>
    <p:sldId id="344" r:id="rId10"/>
    <p:sldId id="346" r:id="rId11"/>
    <p:sldId id="347" r:id="rId12"/>
    <p:sldId id="348" r:id="rId13"/>
    <p:sldId id="345" r:id="rId14"/>
    <p:sldId id="354" r:id="rId15"/>
    <p:sldId id="364" r:id="rId16"/>
    <p:sldId id="351" r:id="rId17"/>
    <p:sldId id="336" r:id="rId18"/>
    <p:sldId id="340" r:id="rId19"/>
    <p:sldId id="349" r:id="rId20"/>
    <p:sldId id="357" r:id="rId21"/>
    <p:sldId id="335" r:id="rId22"/>
    <p:sldId id="363" r:id="rId23"/>
    <p:sldId id="360" r:id="rId24"/>
    <p:sldId id="362" r:id="rId25"/>
    <p:sldId id="365" r:id="rId26"/>
    <p:sldId id="367" r:id="rId27"/>
    <p:sldId id="352" r:id="rId28"/>
    <p:sldId id="366" r:id="rId29"/>
    <p:sldId id="356" r:id="rId30"/>
    <p:sldId id="333" r:id="rId31"/>
    <p:sldId id="332" r:id="rId32"/>
  </p:sldIdLst>
  <p:sldSz cx="9144000" cy="6858000" type="screen4x3"/>
  <p:notesSz cx="6735763" cy="9799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90D4CDB5-19B6-4A49-9224-B12EC148F52C}">
          <p14:sldIdLst>
            <p14:sldId id="261"/>
            <p14:sldId id="327"/>
            <p14:sldId id="361"/>
            <p14:sldId id="328"/>
            <p14:sldId id="329"/>
            <p14:sldId id="306"/>
            <p14:sldId id="342"/>
            <p14:sldId id="344"/>
            <p14:sldId id="346"/>
            <p14:sldId id="347"/>
            <p14:sldId id="348"/>
            <p14:sldId id="345"/>
            <p14:sldId id="354"/>
            <p14:sldId id="364"/>
            <p14:sldId id="351"/>
            <p14:sldId id="336"/>
            <p14:sldId id="340"/>
            <p14:sldId id="349"/>
            <p14:sldId id="357"/>
            <p14:sldId id="335"/>
            <p14:sldId id="363"/>
            <p14:sldId id="360"/>
            <p14:sldId id="362"/>
            <p14:sldId id="365"/>
            <p14:sldId id="367"/>
            <p14:sldId id="352"/>
            <p14:sldId id="366"/>
            <p14:sldId id="356"/>
            <p14:sldId id="333"/>
            <p14:sldId id="332"/>
          </p14:sldIdLst>
        </p14:section>
        <p14:section name="Oddíl bez názvu" id="{C65112EC-188E-4D36-A2C9-1DF6AF8480A5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C77"/>
    <a:srgbClr val="61C250"/>
    <a:srgbClr val="E1E9F7"/>
    <a:srgbClr val="0000FF"/>
    <a:srgbClr val="BAC7DC"/>
    <a:srgbClr val="B3C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60" autoAdjust="0"/>
  </p:normalViewPr>
  <p:slideViewPr>
    <p:cSldViewPr snapToGrid="0">
      <p:cViewPr>
        <p:scale>
          <a:sx n="125" d="100"/>
          <a:sy n="125" d="100"/>
        </p:scale>
        <p:origin x="-3144" y="-12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9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21494"/>
    </p:cViewPr>
  </p:sorterViewPr>
  <p:notesViewPr>
    <p:cSldViewPr snapToGrid="0">
      <p:cViewPr varScale="1">
        <p:scale>
          <a:sx n="73" d="100"/>
          <a:sy n="73" d="100"/>
        </p:scale>
        <p:origin x="-3005" y="-67"/>
      </p:cViewPr>
      <p:guideLst>
        <p:guide orient="horz" pos="3087"/>
        <p:guide pos="212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AKCE\!2017\HLAS_2\B_SYS\Z_Unava\V&#253;voj%20dopravy%20V&#253;to&#328;%20+%20Bran&#237;k_180522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 cap="all" baseline="0"/>
            </a:pPr>
            <a:r>
              <a:rPr lang="cs-CZ" sz="1200" b="1" i="0" cap="all" baseline="0">
                <a:effectLst/>
              </a:rPr>
              <a:t>Vývoj zatížení od dopravy na mostě pod Vyšehradem</a:t>
            </a:r>
            <a:endParaRPr lang="cs-CZ" sz="1200" cap="all" baseline="0">
              <a:effectLst/>
            </a:endParaRPr>
          </a:p>
        </c:rich>
      </c:tx>
      <c:layout>
        <c:manualLayout>
          <c:xMode val="edge"/>
          <c:yMode val="edge"/>
          <c:x val="0.29332814393508116"/>
          <c:y val="3.234172651495486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4316624661784851E-2"/>
          <c:y val="0.13217032158363382"/>
          <c:w val="0.88846260917451747"/>
          <c:h val="0.66127769476576626"/>
        </c:manualLayout>
      </c:layout>
      <c:lineChart>
        <c:grouping val="standard"/>
        <c:varyColors val="0"/>
        <c:ser>
          <c:idx val="0"/>
          <c:order val="0"/>
          <c:tx>
            <c:strRef>
              <c:f>'vyton novy postup - GRAF'!$AH$1:$AH$2</c:f>
              <c:strCache>
                <c:ptCount val="1"/>
                <c:pt idx="0">
                  <c:v>Výtoňský most Celkem</c:v>
                </c:pt>
              </c:strCache>
            </c:strRef>
          </c:tx>
          <c:spPr>
            <a:ln w="53975">
              <a:solidFill>
                <a:srgbClr val="00B050"/>
              </a:solidFill>
            </a:ln>
          </c:spPr>
          <c:marker>
            <c:symbol val="none"/>
          </c:marker>
          <c:cat>
            <c:numRef>
              <c:f>'vyton novy postup - GRAF'!$AG$3:$AG$162</c:f>
              <c:numCache>
                <c:formatCode>General</c:formatCode>
                <c:ptCount val="160"/>
                <c:pt idx="0">
                  <c:v>1901</c:v>
                </c:pt>
                <c:pt idx="1">
                  <c:v>1902</c:v>
                </c:pt>
                <c:pt idx="2">
                  <c:v>1903</c:v>
                </c:pt>
                <c:pt idx="3">
                  <c:v>1904</c:v>
                </c:pt>
                <c:pt idx="4">
                  <c:v>1905</c:v>
                </c:pt>
                <c:pt idx="5">
                  <c:v>1906</c:v>
                </c:pt>
                <c:pt idx="6">
                  <c:v>1907</c:v>
                </c:pt>
                <c:pt idx="7">
                  <c:v>1908</c:v>
                </c:pt>
                <c:pt idx="8">
                  <c:v>1909</c:v>
                </c:pt>
                <c:pt idx="9">
                  <c:v>1910</c:v>
                </c:pt>
                <c:pt idx="10">
                  <c:v>1911</c:v>
                </c:pt>
                <c:pt idx="11">
                  <c:v>1912</c:v>
                </c:pt>
                <c:pt idx="12">
                  <c:v>1913</c:v>
                </c:pt>
                <c:pt idx="13">
                  <c:v>1914</c:v>
                </c:pt>
                <c:pt idx="14">
                  <c:v>1915</c:v>
                </c:pt>
                <c:pt idx="15">
                  <c:v>1916</c:v>
                </c:pt>
                <c:pt idx="16">
                  <c:v>1917</c:v>
                </c:pt>
                <c:pt idx="17">
                  <c:v>1918</c:v>
                </c:pt>
                <c:pt idx="18">
                  <c:v>1919</c:v>
                </c:pt>
                <c:pt idx="19">
                  <c:v>1920</c:v>
                </c:pt>
                <c:pt idx="20">
                  <c:v>1921</c:v>
                </c:pt>
                <c:pt idx="21">
                  <c:v>1922</c:v>
                </c:pt>
                <c:pt idx="22">
                  <c:v>1923</c:v>
                </c:pt>
                <c:pt idx="23">
                  <c:v>1924</c:v>
                </c:pt>
                <c:pt idx="24">
                  <c:v>1925</c:v>
                </c:pt>
                <c:pt idx="25">
                  <c:v>1926</c:v>
                </c:pt>
                <c:pt idx="26">
                  <c:v>1927</c:v>
                </c:pt>
                <c:pt idx="27">
                  <c:v>1928</c:v>
                </c:pt>
                <c:pt idx="28">
                  <c:v>1929</c:v>
                </c:pt>
                <c:pt idx="29">
                  <c:v>1930</c:v>
                </c:pt>
                <c:pt idx="30">
                  <c:v>1931</c:v>
                </c:pt>
                <c:pt idx="31">
                  <c:v>1932</c:v>
                </c:pt>
                <c:pt idx="32">
                  <c:v>1933</c:v>
                </c:pt>
                <c:pt idx="33">
                  <c:v>1934</c:v>
                </c:pt>
                <c:pt idx="34">
                  <c:v>1935</c:v>
                </c:pt>
                <c:pt idx="35">
                  <c:v>1936</c:v>
                </c:pt>
                <c:pt idx="36">
                  <c:v>1937</c:v>
                </c:pt>
                <c:pt idx="37">
                  <c:v>1938</c:v>
                </c:pt>
                <c:pt idx="38">
                  <c:v>1939</c:v>
                </c:pt>
                <c:pt idx="39">
                  <c:v>1940</c:v>
                </c:pt>
                <c:pt idx="40">
                  <c:v>1941</c:v>
                </c:pt>
                <c:pt idx="41">
                  <c:v>1942</c:v>
                </c:pt>
                <c:pt idx="42">
                  <c:v>1943</c:v>
                </c:pt>
                <c:pt idx="43">
                  <c:v>1944</c:v>
                </c:pt>
                <c:pt idx="44">
                  <c:v>1945</c:v>
                </c:pt>
                <c:pt idx="45">
                  <c:v>1946</c:v>
                </c:pt>
                <c:pt idx="46">
                  <c:v>1947</c:v>
                </c:pt>
                <c:pt idx="47">
                  <c:v>1948</c:v>
                </c:pt>
                <c:pt idx="48">
                  <c:v>1949</c:v>
                </c:pt>
                <c:pt idx="49">
                  <c:v>1950</c:v>
                </c:pt>
                <c:pt idx="50">
                  <c:v>1951</c:v>
                </c:pt>
                <c:pt idx="51">
                  <c:v>1952</c:v>
                </c:pt>
                <c:pt idx="52">
                  <c:v>1953</c:v>
                </c:pt>
                <c:pt idx="53">
                  <c:v>1954</c:v>
                </c:pt>
                <c:pt idx="54">
                  <c:v>1955</c:v>
                </c:pt>
                <c:pt idx="55">
                  <c:v>1956</c:v>
                </c:pt>
                <c:pt idx="56">
                  <c:v>1957</c:v>
                </c:pt>
                <c:pt idx="57">
                  <c:v>1958</c:v>
                </c:pt>
                <c:pt idx="58">
                  <c:v>1959</c:v>
                </c:pt>
                <c:pt idx="59">
                  <c:v>1960</c:v>
                </c:pt>
                <c:pt idx="60">
                  <c:v>1961</c:v>
                </c:pt>
                <c:pt idx="61">
                  <c:v>1962</c:v>
                </c:pt>
                <c:pt idx="62">
                  <c:v>1963</c:v>
                </c:pt>
                <c:pt idx="63">
                  <c:v>1964</c:v>
                </c:pt>
                <c:pt idx="64">
                  <c:v>1965</c:v>
                </c:pt>
                <c:pt idx="65">
                  <c:v>1966</c:v>
                </c:pt>
                <c:pt idx="66">
                  <c:v>1967</c:v>
                </c:pt>
                <c:pt idx="67">
                  <c:v>1968</c:v>
                </c:pt>
                <c:pt idx="68">
                  <c:v>1969</c:v>
                </c:pt>
                <c:pt idx="69">
                  <c:v>1970</c:v>
                </c:pt>
                <c:pt idx="70">
                  <c:v>1971</c:v>
                </c:pt>
                <c:pt idx="71">
                  <c:v>1972</c:v>
                </c:pt>
                <c:pt idx="72">
                  <c:v>1973</c:v>
                </c:pt>
                <c:pt idx="73">
                  <c:v>1974</c:v>
                </c:pt>
                <c:pt idx="74">
                  <c:v>1975</c:v>
                </c:pt>
                <c:pt idx="75">
                  <c:v>1976</c:v>
                </c:pt>
                <c:pt idx="76">
                  <c:v>1977</c:v>
                </c:pt>
                <c:pt idx="77">
                  <c:v>1978</c:v>
                </c:pt>
                <c:pt idx="78">
                  <c:v>1979</c:v>
                </c:pt>
                <c:pt idx="79">
                  <c:v>1980</c:v>
                </c:pt>
                <c:pt idx="80">
                  <c:v>1981</c:v>
                </c:pt>
                <c:pt idx="81">
                  <c:v>1982</c:v>
                </c:pt>
                <c:pt idx="82">
                  <c:v>1983</c:v>
                </c:pt>
                <c:pt idx="83">
                  <c:v>1984</c:v>
                </c:pt>
                <c:pt idx="84">
                  <c:v>1985</c:v>
                </c:pt>
                <c:pt idx="85">
                  <c:v>1986</c:v>
                </c:pt>
                <c:pt idx="86">
                  <c:v>1987</c:v>
                </c:pt>
                <c:pt idx="87">
                  <c:v>1988</c:v>
                </c:pt>
                <c:pt idx="88">
                  <c:v>1989</c:v>
                </c:pt>
                <c:pt idx="89">
                  <c:v>1990</c:v>
                </c:pt>
                <c:pt idx="90">
                  <c:v>1991</c:v>
                </c:pt>
                <c:pt idx="91">
                  <c:v>1992</c:v>
                </c:pt>
                <c:pt idx="92">
                  <c:v>1993</c:v>
                </c:pt>
                <c:pt idx="93">
                  <c:v>1994</c:v>
                </c:pt>
                <c:pt idx="94">
                  <c:v>1995</c:v>
                </c:pt>
                <c:pt idx="95">
                  <c:v>1996</c:v>
                </c:pt>
                <c:pt idx="96">
                  <c:v>1997</c:v>
                </c:pt>
                <c:pt idx="97">
                  <c:v>1998</c:v>
                </c:pt>
                <c:pt idx="98">
                  <c:v>1999</c:v>
                </c:pt>
                <c:pt idx="99">
                  <c:v>2000</c:v>
                </c:pt>
                <c:pt idx="100">
                  <c:v>2001</c:v>
                </c:pt>
                <c:pt idx="101">
                  <c:v>2002</c:v>
                </c:pt>
                <c:pt idx="102">
                  <c:v>2003</c:v>
                </c:pt>
                <c:pt idx="103">
                  <c:v>2004</c:v>
                </c:pt>
                <c:pt idx="104">
                  <c:v>2005</c:v>
                </c:pt>
                <c:pt idx="105">
                  <c:v>2006</c:v>
                </c:pt>
                <c:pt idx="106">
                  <c:v>2007</c:v>
                </c:pt>
                <c:pt idx="107">
                  <c:v>2008</c:v>
                </c:pt>
                <c:pt idx="108">
                  <c:v>2009</c:v>
                </c:pt>
                <c:pt idx="109">
                  <c:v>2010</c:v>
                </c:pt>
                <c:pt idx="110">
                  <c:v>2011</c:v>
                </c:pt>
                <c:pt idx="111">
                  <c:v>2012</c:v>
                </c:pt>
                <c:pt idx="112">
                  <c:v>2013</c:v>
                </c:pt>
                <c:pt idx="113">
                  <c:v>2014</c:v>
                </c:pt>
                <c:pt idx="114">
                  <c:v>2015</c:v>
                </c:pt>
                <c:pt idx="115">
                  <c:v>2016</c:v>
                </c:pt>
                <c:pt idx="116">
                  <c:v>2017</c:v>
                </c:pt>
                <c:pt idx="117">
                  <c:v>2018</c:v>
                </c:pt>
                <c:pt idx="118">
                  <c:v>2019</c:v>
                </c:pt>
                <c:pt idx="119">
                  <c:v>2020</c:v>
                </c:pt>
                <c:pt idx="120">
                  <c:v>2021</c:v>
                </c:pt>
                <c:pt idx="121">
                  <c:v>2022</c:v>
                </c:pt>
                <c:pt idx="122">
                  <c:v>2023</c:v>
                </c:pt>
                <c:pt idx="123">
                  <c:v>2024</c:v>
                </c:pt>
                <c:pt idx="124">
                  <c:v>2025</c:v>
                </c:pt>
                <c:pt idx="125">
                  <c:v>2026</c:v>
                </c:pt>
                <c:pt idx="126">
                  <c:v>2027</c:v>
                </c:pt>
                <c:pt idx="127">
                  <c:v>2028</c:v>
                </c:pt>
                <c:pt idx="128">
                  <c:v>2029</c:v>
                </c:pt>
                <c:pt idx="129">
                  <c:v>2030</c:v>
                </c:pt>
                <c:pt idx="130">
                  <c:v>2031</c:v>
                </c:pt>
                <c:pt idx="131">
                  <c:v>2032</c:v>
                </c:pt>
                <c:pt idx="132">
                  <c:v>2033</c:v>
                </c:pt>
                <c:pt idx="133">
                  <c:v>2034</c:v>
                </c:pt>
                <c:pt idx="134">
                  <c:v>2035</c:v>
                </c:pt>
                <c:pt idx="135">
                  <c:v>2036</c:v>
                </c:pt>
                <c:pt idx="136">
                  <c:v>2037</c:v>
                </c:pt>
                <c:pt idx="137">
                  <c:v>2038</c:v>
                </c:pt>
                <c:pt idx="138">
                  <c:v>2039</c:v>
                </c:pt>
                <c:pt idx="139">
                  <c:v>2040</c:v>
                </c:pt>
                <c:pt idx="140">
                  <c:v>2041</c:v>
                </c:pt>
                <c:pt idx="141">
                  <c:v>2042</c:v>
                </c:pt>
                <c:pt idx="142">
                  <c:v>2043</c:v>
                </c:pt>
                <c:pt idx="143">
                  <c:v>2044</c:v>
                </c:pt>
                <c:pt idx="144">
                  <c:v>2045</c:v>
                </c:pt>
                <c:pt idx="145">
                  <c:v>2046</c:v>
                </c:pt>
                <c:pt idx="146">
                  <c:v>2047</c:v>
                </c:pt>
                <c:pt idx="147">
                  <c:v>2048</c:v>
                </c:pt>
                <c:pt idx="148">
                  <c:v>2049</c:v>
                </c:pt>
                <c:pt idx="149">
                  <c:v>2050</c:v>
                </c:pt>
                <c:pt idx="150">
                  <c:v>2051</c:v>
                </c:pt>
                <c:pt idx="151">
                  <c:v>2052</c:v>
                </c:pt>
                <c:pt idx="152">
                  <c:v>2053</c:v>
                </c:pt>
                <c:pt idx="153">
                  <c:v>2054</c:v>
                </c:pt>
                <c:pt idx="154">
                  <c:v>2055</c:v>
                </c:pt>
                <c:pt idx="155">
                  <c:v>2056</c:v>
                </c:pt>
                <c:pt idx="156">
                  <c:v>2057</c:v>
                </c:pt>
                <c:pt idx="157">
                  <c:v>2058</c:v>
                </c:pt>
                <c:pt idx="158">
                  <c:v>2059</c:v>
                </c:pt>
                <c:pt idx="159">
                  <c:v>2060</c:v>
                </c:pt>
              </c:numCache>
            </c:numRef>
          </c:cat>
          <c:val>
            <c:numRef>
              <c:f>'vyton novy postup - GRAF'!$AH$3:$AH$162</c:f>
              <c:numCache>
                <c:formatCode>0.00</c:formatCode>
                <c:ptCount val="160"/>
                <c:pt idx="0">
                  <c:v>1.4880819399201832</c:v>
                </c:pt>
                <c:pt idx="1">
                  <c:v>1.4782002447632128</c:v>
                </c:pt>
                <c:pt idx="2">
                  <c:v>1.4696888553912497</c:v>
                </c:pt>
                <c:pt idx="3">
                  <c:v>1.4696073759316028</c:v>
                </c:pt>
                <c:pt idx="4">
                  <c:v>1.5286107352204616</c:v>
                </c:pt>
                <c:pt idx="5">
                  <c:v>1.626702213224327</c:v>
                </c:pt>
                <c:pt idx="6">
                  <c:v>1.6895175457609697</c:v>
                </c:pt>
                <c:pt idx="7">
                  <c:v>1.7286327465282829</c:v>
                </c:pt>
                <c:pt idx="8">
                  <c:v>1.7099016782970611</c:v>
                </c:pt>
                <c:pt idx="9">
                  <c:v>1.6809601947124873</c:v>
                </c:pt>
                <c:pt idx="10">
                  <c:v>1.8066393606556999</c:v>
                </c:pt>
                <c:pt idx="11">
                  <c:v>1.8975318625379867</c:v>
                </c:pt>
                <c:pt idx="12">
                  <c:v>1.891188406113085</c:v>
                </c:pt>
                <c:pt idx="13">
                  <c:v>5.8285487378675835</c:v>
                </c:pt>
                <c:pt idx="14">
                  <c:v>5.8310464857876187</c:v>
                </c:pt>
                <c:pt idx="15">
                  <c:v>5.833544233707654</c:v>
                </c:pt>
                <c:pt idx="16">
                  <c:v>5.8360419816276892</c:v>
                </c:pt>
                <c:pt idx="17">
                  <c:v>5.8385397295477235</c:v>
                </c:pt>
                <c:pt idx="18">
                  <c:v>3.8940249849785067</c:v>
                </c:pt>
                <c:pt idx="19">
                  <c:v>4.5120579443928808</c:v>
                </c:pt>
                <c:pt idx="20">
                  <c:v>5.3648714058639175</c:v>
                </c:pt>
                <c:pt idx="21">
                  <c:v>4.8499905837743444</c:v>
                </c:pt>
                <c:pt idx="22">
                  <c:v>4.3351097616847705</c:v>
                </c:pt>
                <c:pt idx="23">
                  <c:v>3.8202289395951974</c:v>
                </c:pt>
                <c:pt idx="24">
                  <c:v>3.3053481175056243</c:v>
                </c:pt>
                <c:pt idx="25">
                  <c:v>2.7904672954160512</c:v>
                </c:pt>
                <c:pt idx="26">
                  <c:v>2.2755864733264799</c:v>
                </c:pt>
                <c:pt idx="27">
                  <c:v>2.4024744408395904</c:v>
                </c:pt>
                <c:pt idx="28">
                  <c:v>2.5944517577925872</c:v>
                </c:pt>
                <c:pt idx="29">
                  <c:v>2.786429074745584</c:v>
                </c:pt>
                <c:pt idx="30">
                  <c:v>2.9784063916985808</c:v>
                </c:pt>
                <c:pt idx="31">
                  <c:v>3.1703837086515767</c:v>
                </c:pt>
                <c:pt idx="32">
                  <c:v>3.3623610256045731</c:v>
                </c:pt>
                <c:pt idx="33">
                  <c:v>3.5543383425575703</c:v>
                </c:pt>
                <c:pt idx="34">
                  <c:v>3.7463156595105662</c:v>
                </c:pt>
                <c:pt idx="35">
                  <c:v>3.938292976463563</c:v>
                </c:pt>
                <c:pt idx="36">
                  <c:v>4.1302702934165598</c:v>
                </c:pt>
                <c:pt idx="37">
                  <c:v>4.3222476103695557</c:v>
                </c:pt>
                <c:pt idx="38">
                  <c:v>6.7713373909838293</c:v>
                </c:pt>
                <c:pt idx="39">
                  <c:v>7.0593033664133245</c:v>
                </c:pt>
                <c:pt idx="40">
                  <c:v>7.3472693418428197</c:v>
                </c:pt>
                <c:pt idx="41">
                  <c:v>7.6352353172723131</c:v>
                </c:pt>
                <c:pt idx="42">
                  <c:v>7.9232012927018083</c:v>
                </c:pt>
                <c:pt idx="43">
                  <c:v>8.2111672681313017</c:v>
                </c:pt>
                <c:pt idx="44">
                  <c:v>8.4991332435607969</c:v>
                </c:pt>
                <c:pt idx="45">
                  <c:v>5.858066145993531</c:v>
                </c:pt>
                <c:pt idx="46">
                  <c:v>7.106854996397491</c:v>
                </c:pt>
                <c:pt idx="47">
                  <c:v>8.3556438468014527</c:v>
                </c:pt>
                <c:pt idx="48">
                  <c:v>9.6044326972054144</c:v>
                </c:pt>
                <c:pt idx="49">
                  <c:v>10.853221547609376</c:v>
                </c:pt>
                <c:pt idx="50">
                  <c:v>12.102010398013338</c:v>
                </c:pt>
                <c:pt idx="51">
                  <c:v>13.350799248417298</c:v>
                </c:pt>
                <c:pt idx="52">
                  <c:v>14.599588098821261</c:v>
                </c:pt>
                <c:pt idx="53">
                  <c:v>15.848376949225219</c:v>
                </c:pt>
                <c:pt idx="54">
                  <c:v>17.505147445697908</c:v>
                </c:pt>
                <c:pt idx="55">
                  <c:v>18.636194622307251</c:v>
                </c:pt>
                <c:pt idx="56">
                  <c:v>20.968220520640344</c:v>
                </c:pt>
                <c:pt idx="57">
                  <c:v>22.384390524275652</c:v>
                </c:pt>
                <c:pt idx="58">
                  <c:v>23.24065844644829</c:v>
                </c:pt>
                <c:pt idx="59">
                  <c:v>24.89000855388954</c:v>
                </c:pt>
                <c:pt idx="60">
                  <c:v>26.247939746641791</c:v>
                </c:pt>
                <c:pt idx="61">
                  <c:v>26.831227296567164</c:v>
                </c:pt>
                <c:pt idx="62">
                  <c:v>26.493936886047479</c:v>
                </c:pt>
                <c:pt idx="63">
                  <c:v>14.19771492917182</c:v>
                </c:pt>
                <c:pt idx="64">
                  <c:v>14.674615873455645</c:v>
                </c:pt>
                <c:pt idx="65">
                  <c:v>14.974236537976006</c:v>
                </c:pt>
                <c:pt idx="66">
                  <c:v>14.814401090853803</c:v>
                </c:pt>
                <c:pt idx="67">
                  <c:v>15.196148402548932</c:v>
                </c:pt>
                <c:pt idx="68">
                  <c:v>15.328117428698732</c:v>
                </c:pt>
                <c:pt idx="69">
                  <c:v>16.146891781497661</c:v>
                </c:pt>
                <c:pt idx="70">
                  <c:v>16.81840456005218</c:v>
                </c:pt>
                <c:pt idx="71">
                  <c:v>17.344241658238765</c:v>
                </c:pt>
                <c:pt idx="72">
                  <c:v>17.420704398711823</c:v>
                </c:pt>
                <c:pt idx="73">
                  <c:v>18.107736281629023</c:v>
                </c:pt>
                <c:pt idx="74">
                  <c:v>18.447683961865547</c:v>
                </c:pt>
                <c:pt idx="75">
                  <c:v>18.849708059552789</c:v>
                </c:pt>
                <c:pt idx="76">
                  <c:v>19.073432374270261</c:v>
                </c:pt>
                <c:pt idx="77">
                  <c:v>19.170171900735436</c:v>
                </c:pt>
                <c:pt idx="78">
                  <c:v>19.298969139132282</c:v>
                </c:pt>
                <c:pt idx="79">
                  <c:v>19.283110200367499</c:v>
                </c:pt>
                <c:pt idx="80">
                  <c:v>19.208459910038986</c:v>
                </c:pt>
                <c:pt idx="81">
                  <c:v>19.17889431705607</c:v>
                </c:pt>
                <c:pt idx="82">
                  <c:v>19.672107312640815</c:v>
                </c:pt>
                <c:pt idx="83">
                  <c:v>19.936611755610585</c:v>
                </c:pt>
                <c:pt idx="84">
                  <c:v>19.701446349355663</c:v>
                </c:pt>
                <c:pt idx="85">
                  <c:v>19.023036374217995</c:v>
                </c:pt>
                <c:pt idx="86">
                  <c:v>19.288550057420778</c:v>
                </c:pt>
                <c:pt idx="87">
                  <c:v>19.566987561998516</c:v>
                </c:pt>
                <c:pt idx="88">
                  <c:v>19.845425066576254</c:v>
                </c:pt>
                <c:pt idx="89">
                  <c:v>20.587</c:v>
                </c:pt>
                <c:pt idx="90">
                  <c:v>19.929676314038588</c:v>
                </c:pt>
                <c:pt idx="91">
                  <c:v>19.73549005692319</c:v>
                </c:pt>
                <c:pt idx="92">
                  <c:v>19.541303799807793</c:v>
                </c:pt>
                <c:pt idx="93">
                  <c:v>19.347117542692395</c:v>
                </c:pt>
                <c:pt idx="94">
                  <c:v>19.152931285576994</c:v>
                </c:pt>
                <c:pt idx="95">
                  <c:v>18.958745028461593</c:v>
                </c:pt>
                <c:pt idx="96">
                  <c:v>18.764558771346195</c:v>
                </c:pt>
                <c:pt idx="97">
                  <c:v>18.570372514230797</c:v>
                </c:pt>
                <c:pt idx="98">
                  <c:v>18.3761862571154</c:v>
                </c:pt>
                <c:pt idx="99">
                  <c:v>18.182000000000002</c:v>
                </c:pt>
                <c:pt idx="100">
                  <c:v>19.516999999999999</c:v>
                </c:pt>
                <c:pt idx="101">
                  <c:v>19.718</c:v>
                </c:pt>
                <c:pt idx="102">
                  <c:v>19.919000000000004</c:v>
                </c:pt>
                <c:pt idx="103">
                  <c:v>20.120000000000005</c:v>
                </c:pt>
                <c:pt idx="104">
                  <c:v>20.321000000000002</c:v>
                </c:pt>
                <c:pt idx="105">
                  <c:v>18.182000000000002</c:v>
                </c:pt>
                <c:pt idx="106">
                  <c:v>20.941000000000003</c:v>
                </c:pt>
                <c:pt idx="107">
                  <c:v>14.347999999999999</c:v>
                </c:pt>
                <c:pt idx="108">
                  <c:v>26.257000000000001</c:v>
                </c:pt>
                <c:pt idx="109">
                  <c:v>24.587000000000003</c:v>
                </c:pt>
                <c:pt idx="110">
                  <c:v>16.646000000000001</c:v>
                </c:pt>
                <c:pt idx="111">
                  <c:v>25.314</c:v>
                </c:pt>
                <c:pt idx="112">
                  <c:v>21.240693999999998</c:v>
                </c:pt>
                <c:pt idx="113">
                  <c:v>20.195891</c:v>
                </c:pt>
                <c:pt idx="114">
                  <c:v>17.380000000000003</c:v>
                </c:pt>
                <c:pt idx="115">
                  <c:v>19</c:v>
                </c:pt>
                <c:pt idx="116">
                  <c:v>20.623369285714283</c:v>
                </c:pt>
                <c:pt idx="117">
                  <c:v>24.813769447446958</c:v>
                </c:pt>
                <c:pt idx="118">
                  <c:v>26.257310857413593</c:v>
                </c:pt>
                <c:pt idx="119">
                  <c:v>26.424028134867264</c:v>
                </c:pt>
                <c:pt idx="120">
                  <c:v>27.340111468697561</c:v>
                </c:pt>
                <c:pt idx="121">
                  <c:v>26.424028134867264</c:v>
                </c:pt>
                <c:pt idx="122">
                  <c:v>11.815789885836118</c:v>
                </c:pt>
                <c:pt idx="123">
                  <c:v>11.166196251351131</c:v>
                </c:pt>
                <c:pt idx="124">
                  <c:v>9.2805161785714283</c:v>
                </c:pt>
                <c:pt idx="125">
                  <c:v>35.04</c:v>
                </c:pt>
                <c:pt idx="126">
                  <c:v>35.04</c:v>
                </c:pt>
                <c:pt idx="127">
                  <c:v>35.04</c:v>
                </c:pt>
                <c:pt idx="128">
                  <c:v>35.04</c:v>
                </c:pt>
                <c:pt idx="129">
                  <c:v>35.04</c:v>
                </c:pt>
                <c:pt idx="130">
                  <c:v>35.04</c:v>
                </c:pt>
                <c:pt idx="131">
                  <c:v>35.04</c:v>
                </c:pt>
                <c:pt idx="132">
                  <c:v>35.04</c:v>
                </c:pt>
                <c:pt idx="133">
                  <c:v>35.04</c:v>
                </c:pt>
                <c:pt idx="134">
                  <c:v>35.04</c:v>
                </c:pt>
                <c:pt idx="135">
                  <c:v>35.04</c:v>
                </c:pt>
                <c:pt idx="136">
                  <c:v>35.04</c:v>
                </c:pt>
                <c:pt idx="137">
                  <c:v>35.04</c:v>
                </c:pt>
                <c:pt idx="138">
                  <c:v>35.04</c:v>
                </c:pt>
                <c:pt idx="139">
                  <c:v>35.04</c:v>
                </c:pt>
                <c:pt idx="140">
                  <c:v>35.04</c:v>
                </c:pt>
                <c:pt idx="141">
                  <c:v>35.04</c:v>
                </c:pt>
                <c:pt idx="142">
                  <c:v>35.04</c:v>
                </c:pt>
                <c:pt idx="143">
                  <c:v>35.04</c:v>
                </c:pt>
                <c:pt idx="144">
                  <c:v>35.04</c:v>
                </c:pt>
                <c:pt idx="145">
                  <c:v>35.04</c:v>
                </c:pt>
                <c:pt idx="146">
                  <c:v>35.04</c:v>
                </c:pt>
                <c:pt idx="147">
                  <c:v>35.04</c:v>
                </c:pt>
                <c:pt idx="148">
                  <c:v>35.04</c:v>
                </c:pt>
                <c:pt idx="149">
                  <c:v>35.04</c:v>
                </c:pt>
                <c:pt idx="150">
                  <c:v>35.04</c:v>
                </c:pt>
                <c:pt idx="151">
                  <c:v>35.04</c:v>
                </c:pt>
                <c:pt idx="152">
                  <c:v>35.04</c:v>
                </c:pt>
                <c:pt idx="153">
                  <c:v>35.04</c:v>
                </c:pt>
                <c:pt idx="154">
                  <c:v>35.04</c:v>
                </c:pt>
                <c:pt idx="155">
                  <c:v>35.04</c:v>
                </c:pt>
                <c:pt idx="156">
                  <c:v>35.04</c:v>
                </c:pt>
                <c:pt idx="157">
                  <c:v>35.04</c:v>
                </c:pt>
                <c:pt idx="158">
                  <c:v>35.04</c:v>
                </c:pt>
                <c:pt idx="159">
                  <c:v>35.04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'vyton novy postup - GRAF'!$BB$1:$BB$2</c:f>
              <c:strCache>
                <c:ptCount val="1"/>
                <c:pt idx="0">
                  <c:v>Branický most Nákladní (celkem)</c:v>
                </c:pt>
              </c:strCache>
            </c:strRef>
          </c:tx>
          <c:spPr>
            <a:ln w="25400">
              <a:solidFill>
                <a:srgbClr val="FF0000"/>
              </a:solidFill>
              <a:prstDash val="sysDash"/>
            </a:ln>
          </c:spPr>
          <c:marker>
            <c:symbol val="none"/>
          </c:marker>
          <c:cat>
            <c:numRef>
              <c:f>'vyton novy postup - GRAF'!$AG$3:$AG$162</c:f>
              <c:numCache>
                <c:formatCode>General</c:formatCode>
                <c:ptCount val="160"/>
                <c:pt idx="0">
                  <c:v>1901</c:v>
                </c:pt>
                <c:pt idx="1">
                  <c:v>1902</c:v>
                </c:pt>
                <c:pt idx="2">
                  <c:v>1903</c:v>
                </c:pt>
                <c:pt idx="3">
                  <c:v>1904</c:v>
                </c:pt>
                <c:pt idx="4">
                  <c:v>1905</c:v>
                </c:pt>
                <c:pt idx="5">
                  <c:v>1906</c:v>
                </c:pt>
                <c:pt idx="6">
                  <c:v>1907</c:v>
                </c:pt>
                <c:pt idx="7">
                  <c:v>1908</c:v>
                </c:pt>
                <c:pt idx="8">
                  <c:v>1909</c:v>
                </c:pt>
                <c:pt idx="9">
                  <c:v>1910</c:v>
                </c:pt>
                <c:pt idx="10">
                  <c:v>1911</c:v>
                </c:pt>
                <c:pt idx="11">
                  <c:v>1912</c:v>
                </c:pt>
                <c:pt idx="12">
                  <c:v>1913</c:v>
                </c:pt>
                <c:pt idx="13">
                  <c:v>1914</c:v>
                </c:pt>
                <c:pt idx="14">
                  <c:v>1915</c:v>
                </c:pt>
                <c:pt idx="15">
                  <c:v>1916</c:v>
                </c:pt>
                <c:pt idx="16">
                  <c:v>1917</c:v>
                </c:pt>
                <c:pt idx="17">
                  <c:v>1918</c:v>
                </c:pt>
                <c:pt idx="18">
                  <c:v>1919</c:v>
                </c:pt>
                <c:pt idx="19">
                  <c:v>1920</c:v>
                </c:pt>
                <c:pt idx="20">
                  <c:v>1921</c:v>
                </c:pt>
                <c:pt idx="21">
                  <c:v>1922</c:v>
                </c:pt>
                <c:pt idx="22">
                  <c:v>1923</c:v>
                </c:pt>
                <c:pt idx="23">
                  <c:v>1924</c:v>
                </c:pt>
                <c:pt idx="24">
                  <c:v>1925</c:v>
                </c:pt>
                <c:pt idx="25">
                  <c:v>1926</c:v>
                </c:pt>
                <c:pt idx="26">
                  <c:v>1927</c:v>
                </c:pt>
                <c:pt idx="27">
                  <c:v>1928</c:v>
                </c:pt>
                <c:pt idx="28">
                  <c:v>1929</c:v>
                </c:pt>
                <c:pt idx="29">
                  <c:v>1930</c:v>
                </c:pt>
                <c:pt idx="30">
                  <c:v>1931</c:v>
                </c:pt>
                <c:pt idx="31">
                  <c:v>1932</c:v>
                </c:pt>
                <c:pt idx="32">
                  <c:v>1933</c:v>
                </c:pt>
                <c:pt idx="33">
                  <c:v>1934</c:v>
                </c:pt>
                <c:pt idx="34">
                  <c:v>1935</c:v>
                </c:pt>
                <c:pt idx="35">
                  <c:v>1936</c:v>
                </c:pt>
                <c:pt idx="36">
                  <c:v>1937</c:v>
                </c:pt>
                <c:pt idx="37">
                  <c:v>1938</c:v>
                </c:pt>
                <c:pt idx="38">
                  <c:v>1939</c:v>
                </c:pt>
                <c:pt idx="39">
                  <c:v>1940</c:v>
                </c:pt>
                <c:pt idx="40">
                  <c:v>1941</c:v>
                </c:pt>
                <c:pt idx="41">
                  <c:v>1942</c:v>
                </c:pt>
                <c:pt idx="42">
                  <c:v>1943</c:v>
                </c:pt>
                <c:pt idx="43">
                  <c:v>1944</c:v>
                </c:pt>
                <c:pt idx="44">
                  <c:v>1945</c:v>
                </c:pt>
                <c:pt idx="45">
                  <c:v>1946</c:v>
                </c:pt>
                <c:pt idx="46">
                  <c:v>1947</c:v>
                </c:pt>
                <c:pt idx="47">
                  <c:v>1948</c:v>
                </c:pt>
                <c:pt idx="48">
                  <c:v>1949</c:v>
                </c:pt>
                <c:pt idx="49">
                  <c:v>1950</c:v>
                </c:pt>
                <c:pt idx="50">
                  <c:v>1951</c:v>
                </c:pt>
                <c:pt idx="51">
                  <c:v>1952</c:v>
                </c:pt>
                <c:pt idx="52">
                  <c:v>1953</c:v>
                </c:pt>
                <c:pt idx="53">
                  <c:v>1954</c:v>
                </c:pt>
                <c:pt idx="54">
                  <c:v>1955</c:v>
                </c:pt>
                <c:pt idx="55">
                  <c:v>1956</c:v>
                </c:pt>
                <c:pt idx="56">
                  <c:v>1957</c:v>
                </c:pt>
                <c:pt idx="57">
                  <c:v>1958</c:v>
                </c:pt>
                <c:pt idx="58">
                  <c:v>1959</c:v>
                </c:pt>
                <c:pt idx="59">
                  <c:v>1960</c:v>
                </c:pt>
                <c:pt idx="60">
                  <c:v>1961</c:v>
                </c:pt>
                <c:pt idx="61">
                  <c:v>1962</c:v>
                </c:pt>
                <c:pt idx="62">
                  <c:v>1963</c:v>
                </c:pt>
                <c:pt idx="63">
                  <c:v>1964</c:v>
                </c:pt>
                <c:pt idx="64">
                  <c:v>1965</c:v>
                </c:pt>
                <c:pt idx="65">
                  <c:v>1966</c:v>
                </c:pt>
                <c:pt idx="66">
                  <c:v>1967</c:v>
                </c:pt>
                <c:pt idx="67">
                  <c:v>1968</c:v>
                </c:pt>
                <c:pt idx="68">
                  <c:v>1969</c:v>
                </c:pt>
                <c:pt idx="69">
                  <c:v>1970</c:v>
                </c:pt>
                <c:pt idx="70">
                  <c:v>1971</c:v>
                </c:pt>
                <c:pt idx="71">
                  <c:v>1972</c:v>
                </c:pt>
                <c:pt idx="72">
                  <c:v>1973</c:v>
                </c:pt>
                <c:pt idx="73">
                  <c:v>1974</c:v>
                </c:pt>
                <c:pt idx="74">
                  <c:v>1975</c:v>
                </c:pt>
                <c:pt idx="75">
                  <c:v>1976</c:v>
                </c:pt>
                <c:pt idx="76">
                  <c:v>1977</c:v>
                </c:pt>
                <c:pt idx="77">
                  <c:v>1978</c:v>
                </c:pt>
                <c:pt idx="78">
                  <c:v>1979</c:v>
                </c:pt>
                <c:pt idx="79">
                  <c:v>1980</c:v>
                </c:pt>
                <c:pt idx="80">
                  <c:v>1981</c:v>
                </c:pt>
                <c:pt idx="81">
                  <c:v>1982</c:v>
                </c:pt>
                <c:pt idx="82">
                  <c:v>1983</c:v>
                </c:pt>
                <c:pt idx="83">
                  <c:v>1984</c:v>
                </c:pt>
                <c:pt idx="84">
                  <c:v>1985</c:v>
                </c:pt>
                <c:pt idx="85">
                  <c:v>1986</c:v>
                </c:pt>
                <c:pt idx="86">
                  <c:v>1987</c:v>
                </c:pt>
                <c:pt idx="87">
                  <c:v>1988</c:v>
                </c:pt>
                <c:pt idx="88">
                  <c:v>1989</c:v>
                </c:pt>
                <c:pt idx="89">
                  <c:v>1990</c:v>
                </c:pt>
                <c:pt idx="90">
                  <c:v>1991</c:v>
                </c:pt>
                <c:pt idx="91">
                  <c:v>1992</c:v>
                </c:pt>
                <c:pt idx="92">
                  <c:v>1993</c:v>
                </c:pt>
                <c:pt idx="93">
                  <c:v>1994</c:v>
                </c:pt>
                <c:pt idx="94">
                  <c:v>1995</c:v>
                </c:pt>
                <c:pt idx="95">
                  <c:v>1996</c:v>
                </c:pt>
                <c:pt idx="96">
                  <c:v>1997</c:v>
                </c:pt>
                <c:pt idx="97">
                  <c:v>1998</c:v>
                </c:pt>
                <c:pt idx="98">
                  <c:v>1999</c:v>
                </c:pt>
                <c:pt idx="99">
                  <c:v>2000</c:v>
                </c:pt>
                <c:pt idx="100">
                  <c:v>2001</c:v>
                </c:pt>
                <c:pt idx="101">
                  <c:v>2002</c:v>
                </c:pt>
                <c:pt idx="102">
                  <c:v>2003</c:v>
                </c:pt>
                <c:pt idx="103">
                  <c:v>2004</c:v>
                </c:pt>
                <c:pt idx="104">
                  <c:v>2005</c:v>
                </c:pt>
                <c:pt idx="105">
                  <c:v>2006</c:v>
                </c:pt>
                <c:pt idx="106">
                  <c:v>2007</c:v>
                </c:pt>
                <c:pt idx="107">
                  <c:v>2008</c:v>
                </c:pt>
                <c:pt idx="108">
                  <c:v>2009</c:v>
                </c:pt>
                <c:pt idx="109">
                  <c:v>2010</c:v>
                </c:pt>
                <c:pt idx="110">
                  <c:v>2011</c:v>
                </c:pt>
                <c:pt idx="111">
                  <c:v>2012</c:v>
                </c:pt>
                <c:pt idx="112">
                  <c:v>2013</c:v>
                </c:pt>
                <c:pt idx="113">
                  <c:v>2014</c:v>
                </c:pt>
                <c:pt idx="114">
                  <c:v>2015</c:v>
                </c:pt>
                <c:pt idx="115">
                  <c:v>2016</c:v>
                </c:pt>
                <c:pt idx="116">
                  <c:v>2017</c:v>
                </c:pt>
                <c:pt idx="117">
                  <c:v>2018</c:v>
                </c:pt>
                <c:pt idx="118">
                  <c:v>2019</c:v>
                </c:pt>
                <c:pt idx="119">
                  <c:v>2020</c:v>
                </c:pt>
                <c:pt idx="120">
                  <c:v>2021</c:v>
                </c:pt>
                <c:pt idx="121">
                  <c:v>2022</c:v>
                </c:pt>
                <c:pt idx="122">
                  <c:v>2023</c:v>
                </c:pt>
                <c:pt idx="123">
                  <c:v>2024</c:v>
                </c:pt>
                <c:pt idx="124">
                  <c:v>2025</c:v>
                </c:pt>
                <c:pt idx="125">
                  <c:v>2026</c:v>
                </c:pt>
                <c:pt idx="126">
                  <c:v>2027</c:v>
                </c:pt>
                <c:pt idx="127">
                  <c:v>2028</c:v>
                </c:pt>
                <c:pt idx="128">
                  <c:v>2029</c:v>
                </c:pt>
                <c:pt idx="129">
                  <c:v>2030</c:v>
                </c:pt>
                <c:pt idx="130">
                  <c:v>2031</c:v>
                </c:pt>
                <c:pt idx="131">
                  <c:v>2032</c:v>
                </c:pt>
                <c:pt idx="132">
                  <c:v>2033</c:v>
                </c:pt>
                <c:pt idx="133">
                  <c:v>2034</c:v>
                </c:pt>
                <c:pt idx="134">
                  <c:v>2035</c:v>
                </c:pt>
                <c:pt idx="135">
                  <c:v>2036</c:v>
                </c:pt>
                <c:pt idx="136">
                  <c:v>2037</c:v>
                </c:pt>
                <c:pt idx="137">
                  <c:v>2038</c:v>
                </c:pt>
                <c:pt idx="138">
                  <c:v>2039</c:v>
                </c:pt>
                <c:pt idx="139">
                  <c:v>2040</c:v>
                </c:pt>
                <c:pt idx="140">
                  <c:v>2041</c:v>
                </c:pt>
                <c:pt idx="141">
                  <c:v>2042</c:v>
                </c:pt>
                <c:pt idx="142">
                  <c:v>2043</c:v>
                </c:pt>
                <c:pt idx="143">
                  <c:v>2044</c:v>
                </c:pt>
                <c:pt idx="144">
                  <c:v>2045</c:v>
                </c:pt>
                <c:pt idx="145">
                  <c:v>2046</c:v>
                </c:pt>
                <c:pt idx="146">
                  <c:v>2047</c:v>
                </c:pt>
                <c:pt idx="147">
                  <c:v>2048</c:v>
                </c:pt>
                <c:pt idx="148">
                  <c:v>2049</c:v>
                </c:pt>
                <c:pt idx="149">
                  <c:v>2050</c:v>
                </c:pt>
                <c:pt idx="150">
                  <c:v>2051</c:v>
                </c:pt>
                <c:pt idx="151">
                  <c:v>2052</c:v>
                </c:pt>
                <c:pt idx="152">
                  <c:v>2053</c:v>
                </c:pt>
                <c:pt idx="153">
                  <c:v>2054</c:v>
                </c:pt>
                <c:pt idx="154">
                  <c:v>2055</c:v>
                </c:pt>
                <c:pt idx="155">
                  <c:v>2056</c:v>
                </c:pt>
                <c:pt idx="156">
                  <c:v>2057</c:v>
                </c:pt>
                <c:pt idx="157">
                  <c:v>2058</c:v>
                </c:pt>
                <c:pt idx="158">
                  <c:v>2059</c:v>
                </c:pt>
                <c:pt idx="159">
                  <c:v>2060</c:v>
                </c:pt>
              </c:numCache>
            </c:numRef>
          </c:cat>
          <c:val>
            <c:numRef>
              <c:f>'vyton novy postup - GRAF'!$AT$3:$AT$162</c:f>
              <c:numCache>
                <c:formatCode>General</c:formatCode>
                <c:ptCount val="160"/>
                <c:pt idx="63" formatCode="0.00">
                  <c:v>13.985147472484551</c:v>
                </c:pt>
                <c:pt idx="64" formatCode="0.00">
                  <c:v>14.454908280392635</c:v>
                </c:pt>
                <c:pt idx="65" formatCode="0.00">
                  <c:v>14.750043039755317</c:v>
                </c:pt>
                <c:pt idx="66" formatCode="0.00">
                  <c:v>14.592600640715338</c:v>
                </c:pt>
                <c:pt idx="67" formatCode="0.00">
                  <c:v>14.968632451321099</c:v>
                </c:pt>
                <c:pt idx="68" formatCode="0.00">
                  <c:v>15.098625644008253</c:v>
                </c:pt>
                <c:pt idx="69" formatCode="0.00">
                  <c:v>15.905141349366838</c:v>
                </c:pt>
                <c:pt idx="70" formatCode="0.00">
                  <c:v>16.566600273186111</c:v>
                </c:pt>
                <c:pt idx="71" formatCode="0.00">
                  <c:v>17.084564565421108</c:v>
                </c:pt>
                <c:pt idx="72" formatCode="0.00">
                  <c:v>17.159882509681903</c:v>
                </c:pt>
                <c:pt idx="73" formatCode="0.00">
                  <c:v>17.836628186632627</c:v>
                </c:pt>
                <c:pt idx="74" formatCode="0.00">
                  <c:v>18.171486187709149</c:v>
                </c:pt>
                <c:pt idx="75" formatCode="0.00">
                  <c:v>18.567491201311476</c:v>
                </c:pt>
                <c:pt idx="76" formatCode="0.00">
                  <c:v>18.787865927111589</c:v>
                </c:pt>
                <c:pt idx="77" formatCode="0.00">
                  <c:v>18.883157074368953</c:v>
                </c:pt>
                <c:pt idx="78" formatCode="0.00">
                  <c:v>19.010025967146031</c:v>
                </c:pt>
                <c:pt idx="79" formatCode="0.00">
                  <c:v>18.994404467595643</c:v>
                </c:pt>
                <c:pt idx="80" formatCode="0.00">
                  <c:v>18.920871837569177</c:v>
                </c:pt>
                <c:pt idx="81" formatCode="0.00">
                  <c:v>18.891748899121666</c:v>
                </c:pt>
                <c:pt idx="82" formatCode="0.00">
                  <c:v>19.377577535138723</c:v>
                </c:pt>
                <c:pt idx="83" formatCode="0.00">
                  <c:v>19.638121831211262</c:v>
                </c:pt>
                <c:pt idx="84" formatCode="0.00">
                  <c:v>19.40647730930694</c:v>
                </c:pt>
                <c:pt idx="85" formatCode="0.00">
                  <c:v>22.69717383127351</c:v>
                </c:pt>
                <c:pt idx="86" formatCode="0.00">
                  <c:v>21.07113037345513</c:v>
                </c:pt>
                <c:pt idx="87" formatCode="0.00">
                  <c:v>19.445086915636754</c:v>
                </c:pt>
                <c:pt idx="88" formatCode="0.00">
                  <c:v>17.819043457818378</c:v>
                </c:pt>
                <c:pt idx="89" formatCode="0.00">
                  <c:v>16.193000000000001</c:v>
                </c:pt>
                <c:pt idx="90" formatCode="0.00">
                  <c:v>15.792500000000008</c:v>
                </c:pt>
                <c:pt idx="91" formatCode="0.00">
                  <c:v>15.392000000000007</c:v>
                </c:pt>
                <c:pt idx="92" formatCode="0.00">
                  <c:v>14.991500000000006</c:v>
                </c:pt>
                <c:pt idx="93" formatCode="0.00">
                  <c:v>14.591000000000005</c:v>
                </c:pt>
                <c:pt idx="94" formatCode="0.00">
                  <c:v>14.190500000000004</c:v>
                </c:pt>
                <c:pt idx="95" formatCode="0.00">
                  <c:v>13.790000000000003</c:v>
                </c:pt>
                <c:pt idx="96" formatCode="0.00">
                  <c:v>13.389500000000002</c:v>
                </c:pt>
                <c:pt idx="97" formatCode="0.00">
                  <c:v>12.989000000000001</c:v>
                </c:pt>
                <c:pt idx="98" formatCode="0.00">
                  <c:v>12.5885</c:v>
                </c:pt>
                <c:pt idx="99" formatCode="0.00">
                  <c:v>12.188000000000001</c:v>
                </c:pt>
                <c:pt idx="100" formatCode="0.00">
                  <c:v>11.436999999999999</c:v>
                </c:pt>
                <c:pt idx="101" formatCode="0.00">
                  <c:v>10.88125</c:v>
                </c:pt>
                <c:pt idx="102" formatCode="0.00">
                  <c:v>10.3255</c:v>
                </c:pt>
                <c:pt idx="103" formatCode="0.00">
                  <c:v>9.7697500000000002</c:v>
                </c:pt>
                <c:pt idx="104" formatCode="0.00">
                  <c:v>9.2140000000000004</c:v>
                </c:pt>
                <c:pt idx="105" formatCode="0.00">
                  <c:v>10.33</c:v>
                </c:pt>
                <c:pt idx="106" formatCode="0.00">
                  <c:v>9.7059999999999995</c:v>
                </c:pt>
                <c:pt idx="107" formatCode="0.00">
                  <c:v>9.3360000000000003</c:v>
                </c:pt>
                <c:pt idx="108" formatCode="0.00">
                  <c:v>5.6610000000000005</c:v>
                </c:pt>
                <c:pt idx="109" formatCode="0.00">
                  <c:v>5.9729999999999999</c:v>
                </c:pt>
                <c:pt idx="110" formatCode="0.00">
                  <c:v>5.4820000000000002</c:v>
                </c:pt>
                <c:pt idx="111" formatCode="0.00">
                  <c:v>4.9740000000000002</c:v>
                </c:pt>
                <c:pt idx="112" formatCode="0.00">
                  <c:v>6.8000611150000001</c:v>
                </c:pt>
                <c:pt idx="113" formatCode="0.00">
                  <c:v>6.8647883130000009</c:v>
                </c:pt>
                <c:pt idx="114" formatCode="0.00">
                  <c:v>5.4099999999999993</c:v>
                </c:pt>
                <c:pt idx="115" formatCode="0.00">
                  <c:v>7.6</c:v>
                </c:pt>
                <c:pt idx="116" formatCode="0.00">
                  <c:v>5.4099999999999993</c:v>
                </c:pt>
                <c:pt idx="117" formatCode="0.00">
                  <c:v>6.8647883130000009</c:v>
                </c:pt>
                <c:pt idx="118" formatCode="0.00">
                  <c:v>6.8000611150000001</c:v>
                </c:pt>
                <c:pt idx="119" formatCode="0.00">
                  <c:v>4.9740000000000002</c:v>
                </c:pt>
                <c:pt idx="120" formatCode="0.00">
                  <c:v>5.4820000000000002</c:v>
                </c:pt>
                <c:pt idx="121" formatCode="0.00">
                  <c:v>5.9729999999999999</c:v>
                </c:pt>
                <c:pt idx="122" formatCode="0.00">
                  <c:v>17.476789885836119</c:v>
                </c:pt>
                <c:pt idx="123" formatCode="0.00">
                  <c:v>20.50219625135113</c:v>
                </c:pt>
                <c:pt idx="124" formatCode="0.00">
                  <c:v>18.986516178571428</c:v>
                </c:pt>
                <c:pt idx="125" formatCode="0.00">
                  <c:v>10.33</c:v>
                </c:pt>
                <c:pt idx="126" formatCode="0.00">
                  <c:v>9.2140000000000004</c:v>
                </c:pt>
                <c:pt idx="127" formatCode="0.00">
                  <c:v>9.7697500000000002</c:v>
                </c:pt>
                <c:pt idx="128" formatCode="0.00">
                  <c:v>9.2140000000000004</c:v>
                </c:pt>
                <c:pt idx="129" formatCode="0.00">
                  <c:v>9.7697500000000002</c:v>
                </c:pt>
                <c:pt idx="130" formatCode="0.00">
                  <c:v>9.2140000000000004</c:v>
                </c:pt>
                <c:pt idx="131" formatCode="0.00">
                  <c:v>9.7697500000000002</c:v>
                </c:pt>
                <c:pt idx="132" formatCode="0.00">
                  <c:v>9.2140000000000004</c:v>
                </c:pt>
                <c:pt idx="133" formatCode="0.00">
                  <c:v>9.7697500000000002</c:v>
                </c:pt>
                <c:pt idx="134" formatCode="0.00">
                  <c:v>9.2140000000000004</c:v>
                </c:pt>
                <c:pt idx="135" formatCode="0.00">
                  <c:v>9.7697500000000002</c:v>
                </c:pt>
                <c:pt idx="136" formatCode="0.00">
                  <c:v>9.2140000000000004</c:v>
                </c:pt>
                <c:pt idx="137" formatCode="0.00">
                  <c:v>9.7697500000000002</c:v>
                </c:pt>
                <c:pt idx="138" formatCode="0.00">
                  <c:v>9.2140000000000004</c:v>
                </c:pt>
                <c:pt idx="139" formatCode="0.00">
                  <c:v>9.7697500000000002</c:v>
                </c:pt>
                <c:pt idx="140" formatCode="0.00">
                  <c:v>9.2140000000000004</c:v>
                </c:pt>
                <c:pt idx="141" formatCode="0.00">
                  <c:v>9.7697500000000002</c:v>
                </c:pt>
                <c:pt idx="142" formatCode="0.00">
                  <c:v>9.2140000000000004</c:v>
                </c:pt>
                <c:pt idx="143" formatCode="0.00">
                  <c:v>9.7697500000000002</c:v>
                </c:pt>
                <c:pt idx="144" formatCode="0.00">
                  <c:v>9.2140000000000004</c:v>
                </c:pt>
                <c:pt idx="145" formatCode="0.00">
                  <c:v>9.7697500000000002</c:v>
                </c:pt>
                <c:pt idx="146" formatCode="0.00">
                  <c:v>9.2140000000000004</c:v>
                </c:pt>
                <c:pt idx="147" formatCode="0.00">
                  <c:v>9.7697500000000002</c:v>
                </c:pt>
                <c:pt idx="148" formatCode="0.00">
                  <c:v>9.2140000000000004</c:v>
                </c:pt>
                <c:pt idx="149" formatCode="0.00">
                  <c:v>9.7697500000000002</c:v>
                </c:pt>
                <c:pt idx="150" formatCode="0.00">
                  <c:v>9.2140000000000004</c:v>
                </c:pt>
                <c:pt idx="151" formatCode="0.00">
                  <c:v>9.7697500000000002</c:v>
                </c:pt>
                <c:pt idx="152" formatCode="0.00">
                  <c:v>9.2140000000000004</c:v>
                </c:pt>
                <c:pt idx="153" formatCode="0.00">
                  <c:v>9.7697500000000002</c:v>
                </c:pt>
                <c:pt idx="154" formatCode="0.00">
                  <c:v>9.2140000000000004</c:v>
                </c:pt>
                <c:pt idx="155" formatCode="0.00">
                  <c:v>9.7697500000000002</c:v>
                </c:pt>
                <c:pt idx="156" formatCode="0.00">
                  <c:v>9.2140000000000004</c:v>
                </c:pt>
                <c:pt idx="157" formatCode="0.00">
                  <c:v>9.7697500000000002</c:v>
                </c:pt>
                <c:pt idx="158" formatCode="0.00">
                  <c:v>9.2140000000000004</c:v>
                </c:pt>
                <c:pt idx="159" formatCode="0.00">
                  <c:v>9.7697500000000002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'vyton novy postup - GRAF'!$AX$1</c:f>
              <c:strCache>
                <c:ptCount val="1"/>
                <c:pt idx="0">
                  <c:v>Praha </c:v>
                </c:pt>
              </c:strCache>
            </c:strRef>
          </c:tx>
          <c:spPr>
            <a:ln w="25400">
              <a:solidFill>
                <a:srgbClr val="1F497D">
                  <a:lumMod val="60000"/>
                  <a:lumOff val="40000"/>
                </a:srgbClr>
              </a:solidFill>
              <a:prstDash val="sysDash"/>
            </a:ln>
          </c:spPr>
          <c:marker>
            <c:symbol val="none"/>
          </c:marker>
          <c:cat>
            <c:numRef>
              <c:f>'vyton novy postup - GRAF'!$AG$3:$AG$162</c:f>
              <c:numCache>
                <c:formatCode>General</c:formatCode>
                <c:ptCount val="160"/>
                <c:pt idx="0">
                  <c:v>1901</c:v>
                </c:pt>
                <c:pt idx="1">
                  <c:v>1902</c:v>
                </c:pt>
                <c:pt idx="2">
                  <c:v>1903</c:v>
                </c:pt>
                <c:pt idx="3">
                  <c:v>1904</c:v>
                </c:pt>
                <c:pt idx="4">
                  <c:v>1905</c:v>
                </c:pt>
                <c:pt idx="5">
                  <c:v>1906</c:v>
                </c:pt>
                <c:pt idx="6">
                  <c:v>1907</c:v>
                </c:pt>
                <c:pt idx="7">
                  <c:v>1908</c:v>
                </c:pt>
                <c:pt idx="8">
                  <c:v>1909</c:v>
                </c:pt>
                <c:pt idx="9">
                  <c:v>1910</c:v>
                </c:pt>
                <c:pt idx="10">
                  <c:v>1911</c:v>
                </c:pt>
                <c:pt idx="11">
                  <c:v>1912</c:v>
                </c:pt>
                <c:pt idx="12">
                  <c:v>1913</c:v>
                </c:pt>
                <c:pt idx="13">
                  <c:v>1914</c:v>
                </c:pt>
                <c:pt idx="14">
                  <c:v>1915</c:v>
                </c:pt>
                <c:pt idx="15">
                  <c:v>1916</c:v>
                </c:pt>
                <c:pt idx="16">
                  <c:v>1917</c:v>
                </c:pt>
                <c:pt idx="17">
                  <c:v>1918</c:v>
                </c:pt>
                <c:pt idx="18">
                  <c:v>1919</c:v>
                </c:pt>
                <c:pt idx="19">
                  <c:v>1920</c:v>
                </c:pt>
                <c:pt idx="20">
                  <c:v>1921</c:v>
                </c:pt>
                <c:pt idx="21">
                  <c:v>1922</c:v>
                </c:pt>
                <c:pt idx="22">
                  <c:v>1923</c:v>
                </c:pt>
                <c:pt idx="23">
                  <c:v>1924</c:v>
                </c:pt>
                <c:pt idx="24">
                  <c:v>1925</c:v>
                </c:pt>
                <c:pt idx="25">
                  <c:v>1926</c:v>
                </c:pt>
                <c:pt idx="26">
                  <c:v>1927</c:v>
                </c:pt>
                <c:pt idx="27">
                  <c:v>1928</c:v>
                </c:pt>
                <c:pt idx="28">
                  <c:v>1929</c:v>
                </c:pt>
                <c:pt idx="29">
                  <c:v>1930</c:v>
                </c:pt>
                <c:pt idx="30">
                  <c:v>1931</c:v>
                </c:pt>
                <c:pt idx="31">
                  <c:v>1932</c:v>
                </c:pt>
                <c:pt idx="32">
                  <c:v>1933</c:v>
                </c:pt>
                <c:pt idx="33">
                  <c:v>1934</c:v>
                </c:pt>
                <c:pt idx="34">
                  <c:v>1935</c:v>
                </c:pt>
                <c:pt idx="35">
                  <c:v>1936</c:v>
                </c:pt>
                <c:pt idx="36">
                  <c:v>1937</c:v>
                </c:pt>
                <c:pt idx="37">
                  <c:v>1938</c:v>
                </c:pt>
                <c:pt idx="38">
                  <c:v>1939</c:v>
                </c:pt>
                <c:pt idx="39">
                  <c:v>1940</c:v>
                </c:pt>
                <c:pt idx="40">
                  <c:v>1941</c:v>
                </c:pt>
                <c:pt idx="41">
                  <c:v>1942</c:v>
                </c:pt>
                <c:pt idx="42">
                  <c:v>1943</c:v>
                </c:pt>
                <c:pt idx="43">
                  <c:v>1944</c:v>
                </c:pt>
                <c:pt idx="44">
                  <c:v>1945</c:v>
                </c:pt>
                <c:pt idx="45">
                  <c:v>1946</c:v>
                </c:pt>
                <c:pt idx="46">
                  <c:v>1947</c:v>
                </c:pt>
                <c:pt idx="47">
                  <c:v>1948</c:v>
                </c:pt>
                <c:pt idx="48">
                  <c:v>1949</c:v>
                </c:pt>
                <c:pt idx="49">
                  <c:v>1950</c:v>
                </c:pt>
                <c:pt idx="50">
                  <c:v>1951</c:v>
                </c:pt>
                <c:pt idx="51">
                  <c:v>1952</c:v>
                </c:pt>
                <c:pt idx="52">
                  <c:v>1953</c:v>
                </c:pt>
                <c:pt idx="53">
                  <c:v>1954</c:v>
                </c:pt>
                <c:pt idx="54">
                  <c:v>1955</c:v>
                </c:pt>
                <c:pt idx="55">
                  <c:v>1956</c:v>
                </c:pt>
                <c:pt idx="56">
                  <c:v>1957</c:v>
                </c:pt>
                <c:pt idx="57">
                  <c:v>1958</c:v>
                </c:pt>
                <c:pt idx="58">
                  <c:v>1959</c:v>
                </c:pt>
                <c:pt idx="59">
                  <c:v>1960</c:v>
                </c:pt>
                <c:pt idx="60">
                  <c:v>1961</c:v>
                </c:pt>
                <c:pt idx="61">
                  <c:v>1962</c:v>
                </c:pt>
                <c:pt idx="62">
                  <c:v>1963</c:v>
                </c:pt>
                <c:pt idx="63">
                  <c:v>1964</c:v>
                </c:pt>
                <c:pt idx="64">
                  <c:v>1965</c:v>
                </c:pt>
                <c:pt idx="65">
                  <c:v>1966</c:v>
                </c:pt>
                <c:pt idx="66">
                  <c:v>1967</c:v>
                </c:pt>
                <c:pt idx="67">
                  <c:v>1968</c:v>
                </c:pt>
                <c:pt idx="68">
                  <c:v>1969</c:v>
                </c:pt>
                <c:pt idx="69">
                  <c:v>1970</c:v>
                </c:pt>
                <c:pt idx="70">
                  <c:v>1971</c:v>
                </c:pt>
                <c:pt idx="71">
                  <c:v>1972</c:v>
                </c:pt>
                <c:pt idx="72">
                  <c:v>1973</c:v>
                </c:pt>
                <c:pt idx="73">
                  <c:v>1974</c:v>
                </c:pt>
                <c:pt idx="74">
                  <c:v>1975</c:v>
                </c:pt>
                <c:pt idx="75">
                  <c:v>1976</c:v>
                </c:pt>
                <c:pt idx="76">
                  <c:v>1977</c:v>
                </c:pt>
                <c:pt idx="77">
                  <c:v>1978</c:v>
                </c:pt>
                <c:pt idx="78">
                  <c:v>1979</c:v>
                </c:pt>
                <c:pt idx="79">
                  <c:v>1980</c:v>
                </c:pt>
                <c:pt idx="80">
                  <c:v>1981</c:v>
                </c:pt>
                <c:pt idx="81">
                  <c:v>1982</c:v>
                </c:pt>
                <c:pt idx="82">
                  <c:v>1983</c:v>
                </c:pt>
                <c:pt idx="83">
                  <c:v>1984</c:v>
                </c:pt>
                <c:pt idx="84">
                  <c:v>1985</c:v>
                </c:pt>
                <c:pt idx="85">
                  <c:v>1986</c:v>
                </c:pt>
                <c:pt idx="86">
                  <c:v>1987</c:v>
                </c:pt>
                <c:pt idx="87">
                  <c:v>1988</c:v>
                </c:pt>
                <c:pt idx="88">
                  <c:v>1989</c:v>
                </c:pt>
                <c:pt idx="89">
                  <c:v>1990</c:v>
                </c:pt>
                <c:pt idx="90">
                  <c:v>1991</c:v>
                </c:pt>
                <c:pt idx="91">
                  <c:v>1992</c:v>
                </c:pt>
                <c:pt idx="92">
                  <c:v>1993</c:v>
                </c:pt>
                <c:pt idx="93">
                  <c:v>1994</c:v>
                </c:pt>
                <c:pt idx="94">
                  <c:v>1995</c:v>
                </c:pt>
                <c:pt idx="95">
                  <c:v>1996</c:v>
                </c:pt>
                <c:pt idx="96">
                  <c:v>1997</c:v>
                </c:pt>
                <c:pt idx="97">
                  <c:v>1998</c:v>
                </c:pt>
                <c:pt idx="98">
                  <c:v>1999</c:v>
                </c:pt>
                <c:pt idx="99">
                  <c:v>2000</c:v>
                </c:pt>
                <c:pt idx="100">
                  <c:v>2001</c:v>
                </c:pt>
                <c:pt idx="101">
                  <c:v>2002</c:v>
                </c:pt>
                <c:pt idx="102">
                  <c:v>2003</c:v>
                </c:pt>
                <c:pt idx="103">
                  <c:v>2004</c:v>
                </c:pt>
                <c:pt idx="104">
                  <c:v>2005</c:v>
                </c:pt>
                <c:pt idx="105">
                  <c:v>2006</c:v>
                </c:pt>
                <c:pt idx="106">
                  <c:v>2007</c:v>
                </c:pt>
                <c:pt idx="107">
                  <c:v>2008</c:v>
                </c:pt>
                <c:pt idx="108">
                  <c:v>2009</c:v>
                </c:pt>
                <c:pt idx="109">
                  <c:v>2010</c:v>
                </c:pt>
                <c:pt idx="110">
                  <c:v>2011</c:v>
                </c:pt>
                <c:pt idx="111">
                  <c:v>2012</c:v>
                </c:pt>
                <c:pt idx="112">
                  <c:v>2013</c:v>
                </c:pt>
                <c:pt idx="113">
                  <c:v>2014</c:v>
                </c:pt>
                <c:pt idx="114">
                  <c:v>2015</c:v>
                </c:pt>
                <c:pt idx="115">
                  <c:v>2016</c:v>
                </c:pt>
                <c:pt idx="116">
                  <c:v>2017</c:v>
                </c:pt>
                <c:pt idx="117">
                  <c:v>2018</c:v>
                </c:pt>
                <c:pt idx="118">
                  <c:v>2019</c:v>
                </c:pt>
                <c:pt idx="119">
                  <c:v>2020</c:v>
                </c:pt>
                <c:pt idx="120">
                  <c:v>2021</c:v>
                </c:pt>
                <c:pt idx="121">
                  <c:v>2022</c:v>
                </c:pt>
                <c:pt idx="122">
                  <c:v>2023</c:v>
                </c:pt>
                <c:pt idx="123">
                  <c:v>2024</c:v>
                </c:pt>
                <c:pt idx="124">
                  <c:v>2025</c:v>
                </c:pt>
                <c:pt idx="125">
                  <c:v>2026</c:v>
                </c:pt>
                <c:pt idx="126">
                  <c:v>2027</c:v>
                </c:pt>
                <c:pt idx="127">
                  <c:v>2028</c:v>
                </c:pt>
                <c:pt idx="128">
                  <c:v>2029</c:v>
                </c:pt>
                <c:pt idx="129">
                  <c:v>2030</c:v>
                </c:pt>
                <c:pt idx="130">
                  <c:v>2031</c:v>
                </c:pt>
                <c:pt idx="131">
                  <c:v>2032</c:v>
                </c:pt>
                <c:pt idx="132">
                  <c:v>2033</c:v>
                </c:pt>
                <c:pt idx="133">
                  <c:v>2034</c:v>
                </c:pt>
                <c:pt idx="134">
                  <c:v>2035</c:v>
                </c:pt>
                <c:pt idx="135">
                  <c:v>2036</c:v>
                </c:pt>
                <c:pt idx="136">
                  <c:v>2037</c:v>
                </c:pt>
                <c:pt idx="137">
                  <c:v>2038</c:v>
                </c:pt>
                <c:pt idx="138">
                  <c:v>2039</c:v>
                </c:pt>
                <c:pt idx="139">
                  <c:v>2040</c:v>
                </c:pt>
                <c:pt idx="140">
                  <c:v>2041</c:v>
                </c:pt>
                <c:pt idx="141">
                  <c:v>2042</c:v>
                </c:pt>
                <c:pt idx="142">
                  <c:v>2043</c:v>
                </c:pt>
                <c:pt idx="143">
                  <c:v>2044</c:v>
                </c:pt>
                <c:pt idx="144">
                  <c:v>2045</c:v>
                </c:pt>
                <c:pt idx="145">
                  <c:v>2046</c:v>
                </c:pt>
                <c:pt idx="146">
                  <c:v>2047</c:v>
                </c:pt>
                <c:pt idx="147">
                  <c:v>2048</c:v>
                </c:pt>
                <c:pt idx="148">
                  <c:v>2049</c:v>
                </c:pt>
                <c:pt idx="149">
                  <c:v>2050</c:v>
                </c:pt>
                <c:pt idx="150">
                  <c:v>2051</c:v>
                </c:pt>
                <c:pt idx="151">
                  <c:v>2052</c:v>
                </c:pt>
                <c:pt idx="152">
                  <c:v>2053</c:v>
                </c:pt>
                <c:pt idx="153">
                  <c:v>2054</c:v>
                </c:pt>
                <c:pt idx="154">
                  <c:v>2055</c:v>
                </c:pt>
                <c:pt idx="155">
                  <c:v>2056</c:v>
                </c:pt>
                <c:pt idx="156">
                  <c:v>2057</c:v>
                </c:pt>
                <c:pt idx="157">
                  <c:v>2058</c:v>
                </c:pt>
                <c:pt idx="158">
                  <c:v>2059</c:v>
                </c:pt>
                <c:pt idx="159">
                  <c:v>2060</c:v>
                </c:pt>
              </c:numCache>
            </c:numRef>
          </c:cat>
          <c:val>
            <c:numRef>
              <c:f>'vyton novy postup - GRAF'!$AX$3:$AX$162</c:f>
              <c:numCache>
                <c:formatCode>0.00</c:formatCode>
                <c:ptCount val="160"/>
                <c:pt idx="0">
                  <c:v>1.4880819399201832</c:v>
                </c:pt>
                <c:pt idx="1">
                  <c:v>1.4782002447632128</c:v>
                </c:pt>
                <c:pt idx="2">
                  <c:v>1.4696888553912497</c:v>
                </c:pt>
                <c:pt idx="3">
                  <c:v>1.4696073759316028</c:v>
                </c:pt>
                <c:pt idx="4">
                  <c:v>1.5286107352204616</c:v>
                </c:pt>
                <c:pt idx="5">
                  <c:v>1.626702213224327</c:v>
                </c:pt>
                <c:pt idx="6">
                  <c:v>1.6895175457609697</c:v>
                </c:pt>
                <c:pt idx="7">
                  <c:v>1.7286327465282829</c:v>
                </c:pt>
                <c:pt idx="8">
                  <c:v>1.7099016782970611</c:v>
                </c:pt>
                <c:pt idx="9">
                  <c:v>1.6809601947124873</c:v>
                </c:pt>
                <c:pt idx="10">
                  <c:v>1.8066393606556999</c:v>
                </c:pt>
                <c:pt idx="11">
                  <c:v>1.8975318625379867</c:v>
                </c:pt>
                <c:pt idx="12">
                  <c:v>1.891188406113085</c:v>
                </c:pt>
                <c:pt idx="13">
                  <c:v>5.8285487378675835</c:v>
                </c:pt>
                <c:pt idx="14">
                  <c:v>5.8310464857876187</c:v>
                </c:pt>
                <c:pt idx="15">
                  <c:v>5.833544233707654</c:v>
                </c:pt>
                <c:pt idx="16">
                  <c:v>5.8360419816276892</c:v>
                </c:pt>
                <c:pt idx="17">
                  <c:v>5.8385397295477235</c:v>
                </c:pt>
                <c:pt idx="18">
                  <c:v>3.8940249849785067</c:v>
                </c:pt>
                <c:pt idx="19">
                  <c:v>4.5120579443928808</c:v>
                </c:pt>
                <c:pt idx="20">
                  <c:v>5.3648714058639175</c:v>
                </c:pt>
                <c:pt idx="21">
                  <c:v>4.8499905837743444</c:v>
                </c:pt>
                <c:pt idx="22">
                  <c:v>4.3351097616847705</c:v>
                </c:pt>
                <c:pt idx="23">
                  <c:v>3.8202289395951974</c:v>
                </c:pt>
                <c:pt idx="24">
                  <c:v>3.3053481175056243</c:v>
                </c:pt>
                <c:pt idx="25">
                  <c:v>2.7904672954160512</c:v>
                </c:pt>
                <c:pt idx="26">
                  <c:v>2.2755864733264799</c:v>
                </c:pt>
                <c:pt idx="27">
                  <c:v>2.4024744408395904</c:v>
                </c:pt>
                <c:pt idx="28">
                  <c:v>2.5944517577925872</c:v>
                </c:pt>
                <c:pt idx="29">
                  <c:v>2.786429074745584</c:v>
                </c:pt>
                <c:pt idx="30">
                  <c:v>2.9784063916985808</c:v>
                </c:pt>
                <c:pt idx="31">
                  <c:v>3.1703837086515767</c:v>
                </c:pt>
                <c:pt idx="32">
                  <c:v>3.3623610256045731</c:v>
                </c:pt>
                <c:pt idx="33">
                  <c:v>3.5543383425575703</c:v>
                </c:pt>
                <c:pt idx="34">
                  <c:v>3.7463156595105662</c:v>
                </c:pt>
                <c:pt idx="35">
                  <c:v>3.938292976463563</c:v>
                </c:pt>
                <c:pt idx="36">
                  <c:v>4.1302702934165598</c:v>
                </c:pt>
                <c:pt idx="37">
                  <c:v>4.3222476103695557</c:v>
                </c:pt>
                <c:pt idx="38">
                  <c:v>6.7713373909838293</c:v>
                </c:pt>
                <c:pt idx="39">
                  <c:v>7.0593033664133245</c:v>
                </c:pt>
                <c:pt idx="40">
                  <c:v>7.3472693418428197</c:v>
                </c:pt>
                <c:pt idx="41">
                  <c:v>7.6352353172723131</c:v>
                </c:pt>
                <c:pt idx="42">
                  <c:v>7.9232012927018083</c:v>
                </c:pt>
                <c:pt idx="43">
                  <c:v>8.2111672681313017</c:v>
                </c:pt>
                <c:pt idx="44">
                  <c:v>8.4991332435607969</c:v>
                </c:pt>
                <c:pt idx="45">
                  <c:v>5.858066145993531</c:v>
                </c:pt>
                <c:pt idx="46">
                  <c:v>7.106854996397491</c:v>
                </c:pt>
                <c:pt idx="47">
                  <c:v>8.3556438468014527</c:v>
                </c:pt>
                <c:pt idx="48">
                  <c:v>9.6044326972054144</c:v>
                </c:pt>
                <c:pt idx="49">
                  <c:v>10.853221547609376</c:v>
                </c:pt>
                <c:pt idx="50">
                  <c:v>12.102010398013338</c:v>
                </c:pt>
                <c:pt idx="51">
                  <c:v>13.350799248417298</c:v>
                </c:pt>
                <c:pt idx="52">
                  <c:v>14.599588098821261</c:v>
                </c:pt>
                <c:pt idx="53">
                  <c:v>15.848376949225219</c:v>
                </c:pt>
                <c:pt idx="54">
                  <c:v>17.505147445697908</c:v>
                </c:pt>
                <c:pt idx="55">
                  <c:v>18.636194622307251</c:v>
                </c:pt>
                <c:pt idx="56">
                  <c:v>20.968220520640344</c:v>
                </c:pt>
                <c:pt idx="57">
                  <c:v>22.384390524275652</c:v>
                </c:pt>
                <c:pt idx="58">
                  <c:v>23.24065844644829</c:v>
                </c:pt>
                <c:pt idx="59">
                  <c:v>24.89000855388954</c:v>
                </c:pt>
                <c:pt idx="60">
                  <c:v>26.247939746641791</c:v>
                </c:pt>
                <c:pt idx="61">
                  <c:v>26.831227296567164</c:v>
                </c:pt>
                <c:pt idx="62">
                  <c:v>26.493936886047479</c:v>
                </c:pt>
                <c:pt idx="63">
                  <c:v>28.182862401656372</c:v>
                </c:pt>
                <c:pt idx="64">
                  <c:v>29.12952415384828</c:v>
                </c:pt>
                <c:pt idx="65">
                  <c:v>29.724279577731323</c:v>
                </c:pt>
                <c:pt idx="66">
                  <c:v>29.407001731569139</c:v>
                </c:pt>
                <c:pt idx="67">
                  <c:v>30.164780853870031</c:v>
                </c:pt>
                <c:pt idx="68">
                  <c:v>30.426743072706984</c:v>
                </c:pt>
                <c:pt idx="69">
                  <c:v>32.052033130864501</c:v>
                </c:pt>
                <c:pt idx="70">
                  <c:v>33.385004833238291</c:v>
                </c:pt>
                <c:pt idx="71">
                  <c:v>34.428806223659876</c:v>
                </c:pt>
                <c:pt idx="72">
                  <c:v>34.580586908393727</c:v>
                </c:pt>
                <c:pt idx="73">
                  <c:v>35.944364468261654</c:v>
                </c:pt>
                <c:pt idx="74">
                  <c:v>36.6191701495747</c:v>
                </c:pt>
                <c:pt idx="75">
                  <c:v>37.417199260864265</c:v>
                </c:pt>
                <c:pt idx="76">
                  <c:v>37.861298301381851</c:v>
                </c:pt>
                <c:pt idx="77">
                  <c:v>38.053328975104392</c:v>
                </c:pt>
                <c:pt idx="78">
                  <c:v>38.308995106278317</c:v>
                </c:pt>
                <c:pt idx="79">
                  <c:v>38.277514667963146</c:v>
                </c:pt>
                <c:pt idx="80">
                  <c:v>38.129331747608163</c:v>
                </c:pt>
                <c:pt idx="81">
                  <c:v>38.070643216177736</c:v>
                </c:pt>
                <c:pt idx="82">
                  <c:v>39.049684847779538</c:v>
                </c:pt>
                <c:pt idx="83">
                  <c:v>39.57473358682185</c:v>
                </c:pt>
                <c:pt idx="84">
                  <c:v>39.1079236586626</c:v>
                </c:pt>
                <c:pt idx="85">
                  <c:v>41.720210205491504</c:v>
                </c:pt>
                <c:pt idx="86">
                  <c:v>40.359680430875912</c:v>
                </c:pt>
                <c:pt idx="87">
                  <c:v>39.012074477635267</c:v>
                </c:pt>
                <c:pt idx="88">
                  <c:v>37.664468524394636</c:v>
                </c:pt>
                <c:pt idx="89">
                  <c:v>36.78</c:v>
                </c:pt>
                <c:pt idx="90">
                  <c:v>35.722176314038592</c:v>
                </c:pt>
                <c:pt idx="91">
                  <c:v>35.127490056923193</c:v>
                </c:pt>
                <c:pt idx="92">
                  <c:v>34.532803799807795</c:v>
                </c:pt>
                <c:pt idx="93">
                  <c:v>33.938117542692396</c:v>
                </c:pt>
                <c:pt idx="94">
                  <c:v>33.343431285576997</c:v>
                </c:pt>
                <c:pt idx="95">
                  <c:v>32.748745028461599</c:v>
                </c:pt>
                <c:pt idx="96">
                  <c:v>32.1540587713462</c:v>
                </c:pt>
                <c:pt idx="97">
                  <c:v>31.559372514230798</c:v>
                </c:pt>
                <c:pt idx="98">
                  <c:v>30.9646862571154</c:v>
                </c:pt>
                <c:pt idx="99">
                  <c:v>30.370000000000005</c:v>
                </c:pt>
                <c:pt idx="100">
                  <c:v>30.954000000000001</c:v>
                </c:pt>
                <c:pt idx="101">
                  <c:v>30.599249999999998</c:v>
                </c:pt>
                <c:pt idx="102">
                  <c:v>30.244500000000002</c:v>
                </c:pt>
                <c:pt idx="103">
                  <c:v>29.889750000000006</c:v>
                </c:pt>
                <c:pt idx="104">
                  <c:v>29.535000000000004</c:v>
                </c:pt>
                <c:pt idx="105">
                  <c:v>28.512</c:v>
                </c:pt>
                <c:pt idx="106">
                  <c:v>30.647000000000002</c:v>
                </c:pt>
                <c:pt idx="107">
                  <c:v>23.683999999999997</c:v>
                </c:pt>
                <c:pt idx="108">
                  <c:v>31.918000000000003</c:v>
                </c:pt>
                <c:pt idx="109">
                  <c:v>30.560000000000002</c:v>
                </c:pt>
                <c:pt idx="110">
                  <c:v>22.128</c:v>
                </c:pt>
                <c:pt idx="111">
                  <c:v>30.288</c:v>
                </c:pt>
                <c:pt idx="112">
                  <c:v>28.040755114999996</c:v>
                </c:pt>
                <c:pt idx="113">
                  <c:v>27.060679313000001</c:v>
                </c:pt>
                <c:pt idx="114">
                  <c:v>22.790000000000003</c:v>
                </c:pt>
                <c:pt idx="115">
                  <c:v>26.6</c:v>
                </c:pt>
                <c:pt idx="116">
                  <c:v>26.033369285714283</c:v>
                </c:pt>
                <c:pt idx="117">
                  <c:v>31.67855776044696</c:v>
                </c:pt>
                <c:pt idx="118">
                  <c:v>33.057371972413591</c:v>
                </c:pt>
                <c:pt idx="119">
                  <c:v>31.398028134867264</c:v>
                </c:pt>
                <c:pt idx="120">
                  <c:v>32.822111468697564</c:v>
                </c:pt>
                <c:pt idx="121">
                  <c:v>32.397028134867263</c:v>
                </c:pt>
                <c:pt idx="122">
                  <c:v>29.292579771672237</c:v>
                </c:pt>
                <c:pt idx="123">
                  <c:v>31.668392502702261</c:v>
                </c:pt>
                <c:pt idx="124">
                  <c:v>28.267032357142856</c:v>
                </c:pt>
                <c:pt idx="125">
                  <c:v>45.37</c:v>
                </c:pt>
                <c:pt idx="126">
                  <c:v>44.253999999999998</c:v>
                </c:pt>
                <c:pt idx="127">
                  <c:v>44.809750000000001</c:v>
                </c:pt>
                <c:pt idx="128">
                  <c:v>44.253999999999998</c:v>
                </c:pt>
                <c:pt idx="129">
                  <c:v>44.809750000000001</c:v>
                </c:pt>
                <c:pt idx="130">
                  <c:v>44.253999999999998</c:v>
                </c:pt>
                <c:pt idx="131">
                  <c:v>44.809750000000001</c:v>
                </c:pt>
                <c:pt idx="132">
                  <c:v>44.253999999999998</c:v>
                </c:pt>
                <c:pt idx="133">
                  <c:v>44.809750000000001</c:v>
                </c:pt>
                <c:pt idx="134">
                  <c:v>44.253999999999998</c:v>
                </c:pt>
                <c:pt idx="135">
                  <c:v>44.809750000000001</c:v>
                </c:pt>
                <c:pt idx="136">
                  <c:v>44.253999999999998</c:v>
                </c:pt>
                <c:pt idx="137">
                  <c:v>44.809750000000001</c:v>
                </c:pt>
                <c:pt idx="138">
                  <c:v>44.253999999999998</c:v>
                </c:pt>
                <c:pt idx="139">
                  <c:v>44.809750000000001</c:v>
                </c:pt>
                <c:pt idx="140">
                  <c:v>44.253999999999998</c:v>
                </c:pt>
                <c:pt idx="141">
                  <c:v>44.809750000000001</c:v>
                </c:pt>
                <c:pt idx="142">
                  <c:v>44.253999999999998</c:v>
                </c:pt>
                <c:pt idx="143">
                  <c:v>44.809750000000001</c:v>
                </c:pt>
                <c:pt idx="144">
                  <c:v>44.253999999999998</c:v>
                </c:pt>
                <c:pt idx="145">
                  <c:v>44.809750000000001</c:v>
                </c:pt>
                <c:pt idx="146">
                  <c:v>44.253999999999998</c:v>
                </c:pt>
                <c:pt idx="147">
                  <c:v>44.809750000000001</c:v>
                </c:pt>
                <c:pt idx="148">
                  <c:v>44.253999999999998</c:v>
                </c:pt>
                <c:pt idx="149">
                  <c:v>44.809750000000001</c:v>
                </c:pt>
                <c:pt idx="150">
                  <c:v>44.253999999999998</c:v>
                </c:pt>
                <c:pt idx="151">
                  <c:v>44.809750000000001</c:v>
                </c:pt>
                <c:pt idx="152">
                  <c:v>44.253999999999998</c:v>
                </c:pt>
                <c:pt idx="153">
                  <c:v>44.809750000000001</c:v>
                </c:pt>
                <c:pt idx="154">
                  <c:v>44.253999999999998</c:v>
                </c:pt>
                <c:pt idx="155">
                  <c:v>44.809750000000001</c:v>
                </c:pt>
                <c:pt idx="156">
                  <c:v>44.253999999999998</c:v>
                </c:pt>
                <c:pt idx="157">
                  <c:v>44.809750000000001</c:v>
                </c:pt>
                <c:pt idx="158">
                  <c:v>44.253999999999998</c:v>
                </c:pt>
                <c:pt idx="159">
                  <c:v>44.809750000000001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2006912"/>
        <c:axId val="202008832"/>
      </c:lineChart>
      <c:catAx>
        <c:axId val="202006912"/>
        <c:scaling>
          <c:orientation val="minMax"/>
        </c:scaling>
        <c:delete val="0"/>
        <c:axPos val="b"/>
        <c:minorGridlines/>
        <c:title>
          <c:tx>
            <c:rich>
              <a:bodyPr/>
              <a:lstStyle/>
              <a:p>
                <a:pPr>
                  <a:defRPr sz="1050"/>
                </a:pPr>
                <a:r>
                  <a:rPr lang="cs-CZ" sz="1050"/>
                  <a:t>ROK</a:t>
                </a:r>
              </a:p>
            </c:rich>
          </c:tx>
          <c:layout>
            <c:manualLayout>
              <c:xMode val="edge"/>
              <c:yMode val="edge"/>
              <c:x val="0.51863729933864333"/>
              <c:y val="0.9100795373709127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2700000"/>
          <a:lstStyle/>
          <a:p>
            <a:pPr>
              <a:defRPr sz="800"/>
            </a:pPr>
            <a:endParaRPr lang="cs-CZ"/>
          </a:p>
        </c:txPr>
        <c:crossAx val="202008832"/>
        <c:crosses val="autoZero"/>
        <c:auto val="1"/>
        <c:lblAlgn val="ctr"/>
        <c:lblOffset val="100"/>
        <c:tickMarkSkip val="25"/>
        <c:noMultiLvlLbl val="0"/>
      </c:catAx>
      <c:valAx>
        <c:axId val="202008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50" cap="all" baseline="0"/>
                </a:pPr>
                <a:r>
                  <a:rPr lang="cs-CZ" sz="1050" cap="all" baseline="0"/>
                  <a:t>Přepravené mil. </a:t>
                </a:r>
                <a:r>
                  <a:rPr lang="cs-CZ" sz="1000" cap="all" baseline="0"/>
                  <a:t>hr.t. </a:t>
                </a:r>
                <a:r>
                  <a:rPr lang="cs-CZ" sz="1050" cap="all" baseline="0"/>
                  <a:t> (nepřepočítané) </a:t>
                </a:r>
              </a:p>
            </c:rich>
          </c:tx>
          <c:layout>
            <c:manualLayout>
              <c:xMode val="edge"/>
              <c:yMode val="edge"/>
              <c:x val="1.3958517298351961E-2"/>
              <c:y val="7.5975053351975866E-2"/>
            </c:manualLayout>
          </c:layout>
          <c:overlay val="0"/>
        </c:title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cs-CZ"/>
          </a:p>
        </c:txPr>
        <c:crossAx val="202006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7568058905421778E-2"/>
          <c:y val="0.15707629242973842"/>
          <c:w val="0.32401627345390704"/>
          <c:h val="0.1940266595888997"/>
        </c:manualLayout>
      </c:layout>
      <c:overlay val="0"/>
      <c:spPr>
        <a:solidFill>
          <a:sysClr val="window" lastClr="FFFFFF"/>
        </a:solidFill>
      </c:spPr>
      <c:txPr>
        <a:bodyPr/>
        <a:lstStyle/>
        <a:p>
          <a:pPr>
            <a:defRPr sz="1050" cap="all" baseline="0"/>
          </a:pPr>
          <a:endParaRPr lang="cs-CZ"/>
        </a:p>
      </c:txPr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78A20-6E97-43A7-AB3A-59BF95B38CC4}" type="datetimeFigureOut">
              <a:rPr lang="cs-CZ" smtClean="0"/>
              <a:t>12.6.2018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2E468-9DC7-4DDC-863C-7D72A610792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9265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5DD34-6B13-4468-BFF8-0EDA89A161EB}" type="datetimeFigureOut">
              <a:rPr lang="cs-CZ" smtClean="0"/>
              <a:t>12.6.2018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AD125-AEC1-4B9E-8CF5-066766ACE8F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42553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 (zástupní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332657"/>
            <a:ext cx="8208912" cy="720080"/>
          </a:xfrm>
        </p:spPr>
        <p:txBody>
          <a:bodyPr/>
          <a:lstStyle>
            <a:lvl1pPr>
              <a:defRPr sz="2800"/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1268760"/>
            <a:ext cx="8208912" cy="482453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Klepnutím lze upravit styl předlohy podnadpisů.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331640" y="6356350"/>
            <a:ext cx="5904656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67544" y="6381328"/>
            <a:ext cx="504056" cy="365125"/>
          </a:xfrm>
        </p:spPr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ctrTitle"/>
          </p:nvPr>
        </p:nvSpPr>
        <p:spPr>
          <a:xfrm>
            <a:off x="397768" y="5301208"/>
            <a:ext cx="7772400" cy="603498"/>
          </a:xfrm>
        </p:spPr>
        <p:txBody>
          <a:bodyPr>
            <a:noAutofit/>
          </a:bodyPr>
          <a:lstStyle>
            <a:lvl1pPr algn="l">
              <a:defRPr sz="4000">
                <a:solidFill>
                  <a:srgbClr val="61C25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Klepnutím lze upravit styl</a:t>
            </a:r>
            <a:endParaRPr lang="cs-CZ" dirty="0"/>
          </a:p>
        </p:txBody>
      </p:sp>
      <p:sp>
        <p:nvSpPr>
          <p:cNvPr id="8" name="Podnadpis 2"/>
          <p:cNvSpPr>
            <a:spLocks noGrp="1"/>
          </p:cNvSpPr>
          <p:nvPr>
            <p:ph type="subTitle" idx="1"/>
          </p:nvPr>
        </p:nvSpPr>
        <p:spPr>
          <a:xfrm>
            <a:off x="395536" y="5949280"/>
            <a:ext cx="7088832" cy="432048"/>
          </a:xfrm>
        </p:spPr>
        <p:txBody>
          <a:bodyPr>
            <a:noAutofit/>
          </a:bodyPr>
          <a:lstStyle>
            <a:lvl1pPr marL="0" indent="0" algn="l">
              <a:buNone/>
              <a:defRPr sz="2800">
                <a:solidFill>
                  <a:srgbClr val="002C77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Klepnutím lze upravit styl</a:t>
            </a:r>
            <a:endParaRPr lang="cs-CZ" dirty="0"/>
          </a:p>
        </p:txBody>
      </p:sp>
      <p:sp>
        <p:nvSpPr>
          <p:cNvPr id="5" name="Podnadpis 2"/>
          <p:cNvSpPr txBox="1">
            <a:spLocks/>
          </p:cNvSpPr>
          <p:nvPr userDrawn="1"/>
        </p:nvSpPr>
        <p:spPr>
          <a:xfrm>
            <a:off x="467544" y="283778"/>
            <a:ext cx="8181156" cy="3369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None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000" b="1" dirty="0" smtClean="0"/>
              <a:t>PREZENTACE</a:t>
            </a:r>
            <a:r>
              <a:rPr lang="cs-CZ" sz="2000" b="1" baseline="0" dirty="0" smtClean="0"/>
              <a:t> PŘÍPRAVNÉ DOKUMENTACE - MOSTY 06/2018</a:t>
            </a:r>
            <a:endParaRPr lang="cs-CZ" sz="2000" b="1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sudop_praha_logo_dvouradkove_barevne_rgb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911120" y="4606506"/>
            <a:ext cx="1930550" cy="603829"/>
          </a:xfrm>
          <a:prstGeom prst="rect">
            <a:avLst/>
          </a:prstGeom>
        </p:spPr>
      </p:pic>
      <p:sp>
        <p:nvSpPr>
          <p:cNvPr id="10" name="Nadpis 1"/>
          <p:cNvSpPr>
            <a:spLocks noGrp="1"/>
          </p:cNvSpPr>
          <p:nvPr>
            <p:ph type="ctrTitle"/>
          </p:nvPr>
        </p:nvSpPr>
        <p:spPr>
          <a:xfrm>
            <a:off x="397768" y="5301208"/>
            <a:ext cx="7772400" cy="603498"/>
          </a:xfrm>
        </p:spPr>
        <p:txBody>
          <a:bodyPr>
            <a:noAutofit/>
          </a:bodyPr>
          <a:lstStyle>
            <a:lvl1pPr algn="l">
              <a:defRPr sz="4000">
                <a:solidFill>
                  <a:srgbClr val="61C25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Klepnutím lze upravit styl</a:t>
            </a:r>
            <a:endParaRPr lang="cs-CZ" dirty="0"/>
          </a:p>
        </p:txBody>
      </p:sp>
      <p:sp>
        <p:nvSpPr>
          <p:cNvPr id="11" name="Podnadpis 2"/>
          <p:cNvSpPr>
            <a:spLocks noGrp="1"/>
          </p:cNvSpPr>
          <p:nvPr>
            <p:ph type="subTitle" idx="1"/>
          </p:nvPr>
        </p:nvSpPr>
        <p:spPr>
          <a:xfrm>
            <a:off x="395536" y="5949280"/>
            <a:ext cx="7088832" cy="432048"/>
          </a:xfr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rgbClr val="002C77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Klepnutím lze upravit styl</a:t>
            </a:r>
            <a:endParaRPr lang="cs-CZ" dirty="0"/>
          </a:p>
        </p:txBody>
      </p:sp>
      <p:sp>
        <p:nvSpPr>
          <p:cNvPr id="5" name="Podnadpis 2"/>
          <p:cNvSpPr txBox="1">
            <a:spLocks/>
          </p:cNvSpPr>
          <p:nvPr userDrawn="1"/>
        </p:nvSpPr>
        <p:spPr>
          <a:xfrm>
            <a:off x="467544" y="283778"/>
            <a:ext cx="8024936" cy="3369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None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000" b="1" dirty="0" smtClean="0"/>
              <a:t>PREZENTACE</a:t>
            </a:r>
            <a:r>
              <a:rPr lang="cs-CZ" sz="2000" b="1" baseline="0" dirty="0" smtClean="0"/>
              <a:t> PŘÍPRAVNÉ DOKUMENTACE - MOSTY 06/2018</a:t>
            </a:r>
            <a:endParaRPr lang="cs-CZ" sz="2000" b="1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187624" y="6361459"/>
            <a:ext cx="6264696" cy="365125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93646" y="6348503"/>
            <a:ext cx="504056" cy="365125"/>
          </a:xfrm>
          <a:prstGeom prst="rect">
            <a:avLst/>
          </a:prstGeom>
        </p:spPr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05638270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802432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187624" y="6361459"/>
            <a:ext cx="62646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rgbClr val="61C25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93646" y="6348503"/>
            <a:ext cx="5040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rgbClr val="61C25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F8DBC66-D309-4894-96CC-C6DC94C60B0C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Obrázek 6" descr="sudop_praha_logo_dvouradkove_barevne_rgb.jp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7561936" y="6358665"/>
            <a:ext cx="1129268" cy="353207"/>
          </a:xfrm>
          <a:prstGeom prst="rect">
            <a:avLst/>
          </a:prstGeom>
        </p:spPr>
      </p:pic>
      <p:cxnSp>
        <p:nvCxnSpPr>
          <p:cNvPr id="11" name="Přímá spojovací čára 10"/>
          <p:cNvCxnSpPr/>
          <p:nvPr/>
        </p:nvCxnSpPr>
        <p:spPr>
          <a:xfrm>
            <a:off x="467544" y="6237312"/>
            <a:ext cx="8208912" cy="0"/>
          </a:xfrm>
          <a:prstGeom prst="line">
            <a:avLst/>
          </a:prstGeom>
          <a:ln w="12700">
            <a:solidFill>
              <a:srgbClr val="002C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lus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rgbClr val="61C25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61C250"/>
        </a:buClr>
        <a:buFont typeface="Wingdings" pitchFamily="2" charset="2"/>
        <a:buChar char="§"/>
        <a:defRPr sz="32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61C250"/>
        </a:buClr>
        <a:buFont typeface="Arial" pitchFamily="34" charset="0"/>
        <a:buChar char="–"/>
        <a:defRPr sz="28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61C250"/>
        </a:buClr>
        <a:buFont typeface="Arial" pitchFamily="34" charset="0"/>
        <a:buChar char="•"/>
        <a:defRPr sz="24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61C250"/>
        </a:buClr>
        <a:buFont typeface="Arial" pitchFamily="34" charset="0"/>
        <a:buChar char="–"/>
        <a:defRPr sz="20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61C250"/>
        </a:buClr>
        <a:buFont typeface="Arial" pitchFamily="34" charset="0"/>
        <a:buChar char="»"/>
        <a:defRPr sz="20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8" r:id="rId3"/>
  </p:sldLayoutIdLst>
  <p:transition>
    <p:plus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61C25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61C250"/>
        </a:buClr>
        <a:buFont typeface="Wingdings" pitchFamily="2" charset="2"/>
        <a:buChar char="§"/>
        <a:defRPr sz="32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61C250"/>
        </a:buClr>
        <a:buFont typeface="Arial" pitchFamily="34" charset="0"/>
        <a:buChar char="–"/>
        <a:defRPr sz="28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61C250"/>
        </a:buClr>
        <a:buFont typeface="Arial" pitchFamily="34" charset="0"/>
        <a:buChar char="•"/>
        <a:defRPr sz="24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61C250"/>
        </a:buClr>
        <a:buFont typeface="Arial" pitchFamily="34" charset="0"/>
        <a:buChar char="–"/>
        <a:defRPr sz="20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61C250"/>
        </a:buClr>
        <a:buFont typeface="Arial" pitchFamily="34" charset="0"/>
        <a:buChar char="»"/>
        <a:defRPr sz="2000" kern="1200">
          <a:solidFill>
            <a:srgbClr val="002C77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microsoft.com/office/2007/relationships/hdphoto" Target="../media/hdphoto5.wdp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emf"/><Relationship Id="rId5" Type="http://schemas.microsoft.com/office/2007/relationships/hdphoto" Target="../media/hdphoto6.wdp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9" b="13344"/>
          <a:stretch/>
        </p:blipFill>
        <p:spPr>
          <a:xfrm>
            <a:off x="352425" y="695325"/>
            <a:ext cx="8362950" cy="3409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87786" y="4353731"/>
            <a:ext cx="5936814" cy="940481"/>
          </a:xfrm>
        </p:spPr>
        <p:txBody>
          <a:bodyPr/>
          <a:lstStyle/>
          <a:p>
            <a:r>
              <a:rPr lang="cs-CZ" sz="3200" b="1" dirty="0"/>
              <a:t>REKONSTRUKCE </a:t>
            </a:r>
            <a:r>
              <a:rPr lang="cs-CZ" sz="3200" b="1" dirty="0" smtClean="0"/>
              <a:t>MOSTŮ</a:t>
            </a:r>
            <a:br>
              <a:rPr lang="cs-CZ" sz="3200" b="1" dirty="0" smtClean="0"/>
            </a:br>
            <a:r>
              <a:rPr lang="cs-CZ" sz="3200" b="1" dirty="0" smtClean="0"/>
              <a:t>POD </a:t>
            </a:r>
            <a:r>
              <a:rPr lang="cs-CZ" sz="3200" b="1" dirty="0"/>
              <a:t>VYŠEHRADEM V PRAZE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38144" y="5362414"/>
            <a:ext cx="8581870" cy="1131376"/>
          </a:xfrm>
        </p:spPr>
        <p:txBody>
          <a:bodyPr/>
          <a:lstStyle/>
          <a:p>
            <a:r>
              <a:rPr lang="cs-CZ" sz="2000" dirty="0"/>
              <a:t>Ing. </a:t>
            </a:r>
            <a:r>
              <a:rPr lang="cs-CZ" sz="2000" dirty="0" smtClean="0"/>
              <a:t>Michal Mečl, </a:t>
            </a:r>
            <a:r>
              <a:rPr lang="cs-CZ" sz="2000" dirty="0"/>
              <a:t>SUDOP PRAHA a.s., středisko - železničních tratí a </a:t>
            </a:r>
            <a:r>
              <a:rPr lang="cs-CZ" sz="2000" dirty="0" smtClean="0"/>
              <a:t>uzlů</a:t>
            </a:r>
          </a:p>
          <a:p>
            <a:r>
              <a:rPr lang="cs-CZ" sz="2000" dirty="0" smtClean="0"/>
              <a:t>Ing</a:t>
            </a:r>
            <a:r>
              <a:rPr lang="cs-CZ" sz="2000" dirty="0"/>
              <a:t>. </a:t>
            </a:r>
            <a:r>
              <a:rPr lang="cs-CZ" sz="2000" dirty="0" smtClean="0"/>
              <a:t>Tomáš Martinek, </a:t>
            </a:r>
            <a:r>
              <a:rPr lang="cs-CZ" sz="2000" dirty="0"/>
              <a:t>SUDOP PRAHA a.s., středisko - mostů</a:t>
            </a:r>
          </a:p>
          <a:p>
            <a:r>
              <a:rPr lang="cs-CZ" sz="2000" dirty="0" smtClean="0"/>
              <a:t>Ing</a:t>
            </a:r>
            <a:r>
              <a:rPr lang="cs-CZ" sz="2000" dirty="0"/>
              <a:t>. Martin </a:t>
            </a:r>
            <a:r>
              <a:rPr lang="cs-CZ" sz="2000" dirty="0" smtClean="0"/>
              <a:t>Vlasák, SUDOP PRAHA a.s., středisko - mostů</a:t>
            </a:r>
          </a:p>
          <a:p>
            <a:endParaRPr lang="cs-CZ" sz="2000" dirty="0" smtClean="0"/>
          </a:p>
          <a:p>
            <a:endParaRPr lang="cs-CZ" sz="2000" dirty="0"/>
          </a:p>
        </p:txBody>
      </p:sp>
      <p:pic>
        <p:nvPicPr>
          <p:cNvPr id="9" name="Obrázek 8" descr="sudop_praha_logo_dvouradkove_barevne_rgb.jpg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3009" t="-10848" r="-2959" b="-9786"/>
          <a:stretch/>
        </p:blipFill>
        <p:spPr>
          <a:xfrm>
            <a:off x="6431280" y="4424068"/>
            <a:ext cx="2171700" cy="7732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ircle/>
      </p:transition>
    </mc:Choice>
    <mc:Fallback xmlns="">
      <p:transition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36543" y="794591"/>
            <a:ext cx="8160747" cy="51034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PRŮZKUM KOROZNÍHO OSLABENÍ OK - DIAGONÁLY</a:t>
            </a:r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523240" y="5781770"/>
            <a:ext cx="8274050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Koroze v přípojích spojek členěných prutů svislic a diagonál </a:t>
            </a: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843" y="1483456"/>
            <a:ext cx="5645149" cy="4226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239696"/>
            <a:ext cx="3084444" cy="2237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818" y="1287404"/>
            <a:ext cx="2096748" cy="2171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39" y="3450867"/>
            <a:ext cx="3086475" cy="2275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Volný tvar 12"/>
          <p:cNvSpPr/>
          <p:nvPr/>
        </p:nvSpPr>
        <p:spPr>
          <a:xfrm>
            <a:off x="1074420" y="4497921"/>
            <a:ext cx="1318260" cy="407670"/>
          </a:xfrm>
          <a:custGeom>
            <a:avLst/>
            <a:gdLst>
              <a:gd name="connsiteX0" fmla="*/ 0 w 2217420"/>
              <a:gd name="connsiteY0" fmla="*/ 0 h 937260"/>
              <a:gd name="connsiteX1" fmla="*/ 762000 w 2217420"/>
              <a:gd name="connsiteY1" fmla="*/ 609600 h 937260"/>
              <a:gd name="connsiteX2" fmla="*/ 1676400 w 2217420"/>
              <a:gd name="connsiteY2" fmla="*/ 861060 h 937260"/>
              <a:gd name="connsiteX3" fmla="*/ 2217420 w 2217420"/>
              <a:gd name="connsiteY3" fmla="*/ 937260 h 93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420" h="937260">
                <a:moveTo>
                  <a:pt x="0" y="0"/>
                </a:moveTo>
                <a:cubicBezTo>
                  <a:pt x="241300" y="233045"/>
                  <a:pt x="482600" y="466090"/>
                  <a:pt x="762000" y="609600"/>
                </a:cubicBezTo>
                <a:cubicBezTo>
                  <a:pt x="1041400" y="753110"/>
                  <a:pt x="1433830" y="806450"/>
                  <a:pt x="1676400" y="861060"/>
                </a:cubicBezTo>
                <a:cubicBezTo>
                  <a:pt x="1918970" y="915670"/>
                  <a:pt x="2169160" y="867410"/>
                  <a:pt x="2217420" y="93726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4" name="Skupina 3"/>
          <p:cNvGrpSpPr/>
          <p:nvPr/>
        </p:nvGrpSpPr>
        <p:grpSpPr>
          <a:xfrm>
            <a:off x="4320540" y="2695792"/>
            <a:ext cx="1370876" cy="2417227"/>
            <a:chOff x="4320540" y="2695792"/>
            <a:chExt cx="1370876" cy="2417227"/>
          </a:xfrm>
        </p:grpSpPr>
        <p:sp>
          <p:nvSpPr>
            <p:cNvPr id="14" name="Volný tvar 13"/>
            <p:cNvSpPr/>
            <p:nvPr/>
          </p:nvSpPr>
          <p:spPr>
            <a:xfrm flipH="1">
              <a:off x="4320540" y="2994660"/>
              <a:ext cx="624840" cy="2118359"/>
            </a:xfrm>
            <a:custGeom>
              <a:avLst/>
              <a:gdLst>
                <a:gd name="connsiteX0" fmla="*/ 0 w 2217420"/>
                <a:gd name="connsiteY0" fmla="*/ 0 h 937260"/>
                <a:gd name="connsiteX1" fmla="*/ 762000 w 2217420"/>
                <a:gd name="connsiteY1" fmla="*/ 609600 h 937260"/>
                <a:gd name="connsiteX2" fmla="*/ 1676400 w 2217420"/>
                <a:gd name="connsiteY2" fmla="*/ 861060 h 937260"/>
                <a:gd name="connsiteX3" fmla="*/ 2217420 w 2217420"/>
                <a:gd name="connsiteY3" fmla="*/ 937260 h 937260"/>
                <a:gd name="connsiteX0" fmla="*/ 0 w 2217420"/>
                <a:gd name="connsiteY0" fmla="*/ 0 h 937260"/>
                <a:gd name="connsiteX1" fmla="*/ 963585 w 2217420"/>
                <a:gd name="connsiteY1" fmla="*/ 454514 h 937260"/>
                <a:gd name="connsiteX2" fmla="*/ 1676400 w 2217420"/>
                <a:gd name="connsiteY2" fmla="*/ 861060 h 937260"/>
                <a:gd name="connsiteX3" fmla="*/ 2217420 w 2217420"/>
                <a:gd name="connsiteY3" fmla="*/ 937260 h 937260"/>
                <a:gd name="connsiteX0" fmla="*/ 0 w 2217420"/>
                <a:gd name="connsiteY0" fmla="*/ 0 h 937260"/>
                <a:gd name="connsiteX1" fmla="*/ 963585 w 2217420"/>
                <a:gd name="connsiteY1" fmla="*/ 454514 h 937260"/>
                <a:gd name="connsiteX2" fmla="*/ 2217420 w 2217420"/>
                <a:gd name="connsiteY2" fmla="*/ 937260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7420" h="937260">
                  <a:moveTo>
                    <a:pt x="0" y="0"/>
                  </a:moveTo>
                  <a:cubicBezTo>
                    <a:pt x="241300" y="233045"/>
                    <a:pt x="594015" y="298304"/>
                    <a:pt x="963585" y="454514"/>
                  </a:cubicBezTo>
                  <a:cubicBezTo>
                    <a:pt x="1333155" y="610724"/>
                    <a:pt x="1956205" y="836688"/>
                    <a:pt x="2217420" y="93726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5" name="Volný tvar 14"/>
            <p:cNvSpPr/>
            <p:nvPr/>
          </p:nvSpPr>
          <p:spPr>
            <a:xfrm flipH="1">
              <a:off x="4945379" y="2695792"/>
              <a:ext cx="746037" cy="2118359"/>
            </a:xfrm>
            <a:custGeom>
              <a:avLst/>
              <a:gdLst>
                <a:gd name="connsiteX0" fmla="*/ 0 w 2217420"/>
                <a:gd name="connsiteY0" fmla="*/ 0 h 937260"/>
                <a:gd name="connsiteX1" fmla="*/ 762000 w 2217420"/>
                <a:gd name="connsiteY1" fmla="*/ 609600 h 937260"/>
                <a:gd name="connsiteX2" fmla="*/ 1676400 w 2217420"/>
                <a:gd name="connsiteY2" fmla="*/ 861060 h 937260"/>
                <a:gd name="connsiteX3" fmla="*/ 2217420 w 2217420"/>
                <a:gd name="connsiteY3" fmla="*/ 937260 h 937260"/>
                <a:gd name="connsiteX0" fmla="*/ 0 w 2217420"/>
                <a:gd name="connsiteY0" fmla="*/ 0 h 937260"/>
                <a:gd name="connsiteX1" fmla="*/ 963585 w 2217420"/>
                <a:gd name="connsiteY1" fmla="*/ 454514 h 937260"/>
                <a:gd name="connsiteX2" fmla="*/ 1676400 w 2217420"/>
                <a:gd name="connsiteY2" fmla="*/ 861060 h 937260"/>
                <a:gd name="connsiteX3" fmla="*/ 2217420 w 2217420"/>
                <a:gd name="connsiteY3" fmla="*/ 937260 h 937260"/>
                <a:gd name="connsiteX0" fmla="*/ 0 w 2217420"/>
                <a:gd name="connsiteY0" fmla="*/ 0 h 937260"/>
                <a:gd name="connsiteX1" fmla="*/ 963585 w 2217420"/>
                <a:gd name="connsiteY1" fmla="*/ 454514 h 937260"/>
                <a:gd name="connsiteX2" fmla="*/ 2217420 w 2217420"/>
                <a:gd name="connsiteY2" fmla="*/ 937260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7420" h="937260">
                  <a:moveTo>
                    <a:pt x="0" y="0"/>
                  </a:moveTo>
                  <a:cubicBezTo>
                    <a:pt x="241300" y="233045"/>
                    <a:pt x="594015" y="298304"/>
                    <a:pt x="963585" y="454514"/>
                  </a:cubicBezTo>
                  <a:cubicBezTo>
                    <a:pt x="1333155" y="610724"/>
                    <a:pt x="1956205" y="836688"/>
                    <a:pt x="2217420" y="93726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6" name="Skupina 5"/>
          <p:cNvGrpSpPr/>
          <p:nvPr/>
        </p:nvGrpSpPr>
        <p:grpSpPr>
          <a:xfrm>
            <a:off x="7341366" y="1675687"/>
            <a:ext cx="763693" cy="1610015"/>
            <a:chOff x="7341366" y="1675687"/>
            <a:chExt cx="763693" cy="1610015"/>
          </a:xfrm>
        </p:grpSpPr>
        <p:sp>
          <p:nvSpPr>
            <p:cNvPr id="22" name="Volný tvar 21"/>
            <p:cNvSpPr/>
            <p:nvPr/>
          </p:nvSpPr>
          <p:spPr>
            <a:xfrm rot="5229190" flipH="1">
              <a:off x="7389911" y="1627142"/>
              <a:ext cx="185685" cy="282775"/>
            </a:xfrm>
            <a:custGeom>
              <a:avLst/>
              <a:gdLst>
                <a:gd name="connsiteX0" fmla="*/ 0 w 342900"/>
                <a:gd name="connsiteY0" fmla="*/ 0 h 137160"/>
                <a:gd name="connsiteX1" fmla="*/ 182880 w 342900"/>
                <a:gd name="connsiteY1" fmla="*/ 137160 h 137160"/>
                <a:gd name="connsiteX2" fmla="*/ 342900 w 342900"/>
                <a:gd name="connsiteY2" fmla="*/ 76200 h 137160"/>
                <a:gd name="connsiteX3" fmla="*/ 0 w 342900"/>
                <a:gd name="connsiteY3" fmla="*/ 0 h 137160"/>
                <a:gd name="connsiteX0" fmla="*/ 0 w 342900"/>
                <a:gd name="connsiteY0" fmla="*/ 0 h 149244"/>
                <a:gd name="connsiteX1" fmla="*/ 331550 w 342900"/>
                <a:gd name="connsiteY1" fmla="*/ 149244 h 149244"/>
                <a:gd name="connsiteX2" fmla="*/ 342900 w 342900"/>
                <a:gd name="connsiteY2" fmla="*/ 76200 h 149244"/>
                <a:gd name="connsiteX3" fmla="*/ 0 w 342900"/>
                <a:gd name="connsiteY3" fmla="*/ 0 h 149244"/>
                <a:gd name="connsiteX0" fmla="*/ 0 w 189434"/>
                <a:gd name="connsiteY0" fmla="*/ 78482 h 78482"/>
                <a:gd name="connsiteX1" fmla="*/ 178084 w 189434"/>
                <a:gd name="connsiteY1" fmla="*/ 73044 h 78482"/>
                <a:gd name="connsiteX2" fmla="*/ 189434 w 189434"/>
                <a:gd name="connsiteY2" fmla="*/ 0 h 78482"/>
                <a:gd name="connsiteX3" fmla="*/ 0 w 189434"/>
                <a:gd name="connsiteY3" fmla="*/ 78482 h 78482"/>
                <a:gd name="connsiteX0" fmla="*/ 0 w 178084"/>
                <a:gd name="connsiteY0" fmla="*/ 95401 h 95401"/>
                <a:gd name="connsiteX1" fmla="*/ 178084 w 178084"/>
                <a:gd name="connsiteY1" fmla="*/ 89963 h 95401"/>
                <a:gd name="connsiteX2" fmla="*/ 177445 w 178084"/>
                <a:gd name="connsiteY2" fmla="*/ 0 h 95401"/>
                <a:gd name="connsiteX3" fmla="*/ 0 w 178084"/>
                <a:gd name="connsiteY3" fmla="*/ 95401 h 95401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073" h="100234">
                  <a:moveTo>
                    <a:pt x="0" y="100234"/>
                  </a:moveTo>
                  <a:lnTo>
                    <a:pt x="190073" y="89963"/>
                  </a:lnTo>
                  <a:lnTo>
                    <a:pt x="189434" y="0"/>
                  </a:lnTo>
                  <a:cubicBezTo>
                    <a:pt x="126289" y="33411"/>
                    <a:pt x="132683" y="59572"/>
                    <a:pt x="0" y="100234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23" name="Volný tvar 22"/>
            <p:cNvSpPr/>
            <p:nvPr/>
          </p:nvSpPr>
          <p:spPr>
            <a:xfrm rot="16377324">
              <a:off x="7891017" y="2381780"/>
              <a:ext cx="217313" cy="210771"/>
            </a:xfrm>
            <a:custGeom>
              <a:avLst/>
              <a:gdLst>
                <a:gd name="connsiteX0" fmla="*/ 0 w 342900"/>
                <a:gd name="connsiteY0" fmla="*/ 0 h 137160"/>
                <a:gd name="connsiteX1" fmla="*/ 182880 w 342900"/>
                <a:gd name="connsiteY1" fmla="*/ 137160 h 137160"/>
                <a:gd name="connsiteX2" fmla="*/ 342900 w 342900"/>
                <a:gd name="connsiteY2" fmla="*/ 76200 h 137160"/>
                <a:gd name="connsiteX3" fmla="*/ 0 w 342900"/>
                <a:gd name="connsiteY3" fmla="*/ 0 h 137160"/>
                <a:gd name="connsiteX0" fmla="*/ 0 w 342900"/>
                <a:gd name="connsiteY0" fmla="*/ 0 h 149244"/>
                <a:gd name="connsiteX1" fmla="*/ 331550 w 342900"/>
                <a:gd name="connsiteY1" fmla="*/ 149244 h 149244"/>
                <a:gd name="connsiteX2" fmla="*/ 342900 w 342900"/>
                <a:gd name="connsiteY2" fmla="*/ 76200 h 149244"/>
                <a:gd name="connsiteX3" fmla="*/ 0 w 342900"/>
                <a:gd name="connsiteY3" fmla="*/ 0 h 149244"/>
                <a:gd name="connsiteX0" fmla="*/ 0 w 189434"/>
                <a:gd name="connsiteY0" fmla="*/ 78482 h 78482"/>
                <a:gd name="connsiteX1" fmla="*/ 178084 w 189434"/>
                <a:gd name="connsiteY1" fmla="*/ 73044 h 78482"/>
                <a:gd name="connsiteX2" fmla="*/ 189434 w 189434"/>
                <a:gd name="connsiteY2" fmla="*/ 0 h 78482"/>
                <a:gd name="connsiteX3" fmla="*/ 0 w 189434"/>
                <a:gd name="connsiteY3" fmla="*/ 78482 h 78482"/>
                <a:gd name="connsiteX0" fmla="*/ 0 w 178084"/>
                <a:gd name="connsiteY0" fmla="*/ 95401 h 95401"/>
                <a:gd name="connsiteX1" fmla="*/ 178084 w 178084"/>
                <a:gd name="connsiteY1" fmla="*/ 89963 h 95401"/>
                <a:gd name="connsiteX2" fmla="*/ 177445 w 178084"/>
                <a:gd name="connsiteY2" fmla="*/ 0 h 95401"/>
                <a:gd name="connsiteX3" fmla="*/ 0 w 178084"/>
                <a:gd name="connsiteY3" fmla="*/ 95401 h 95401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073" h="100234">
                  <a:moveTo>
                    <a:pt x="0" y="100234"/>
                  </a:moveTo>
                  <a:lnTo>
                    <a:pt x="190073" y="89963"/>
                  </a:lnTo>
                  <a:lnTo>
                    <a:pt x="189434" y="0"/>
                  </a:lnTo>
                  <a:cubicBezTo>
                    <a:pt x="126289" y="33411"/>
                    <a:pt x="132683" y="59572"/>
                    <a:pt x="0" y="100234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16" name="Volný tvar 15"/>
            <p:cNvSpPr/>
            <p:nvPr/>
          </p:nvSpPr>
          <p:spPr>
            <a:xfrm rot="5229190" flipH="1">
              <a:off x="7387896" y="3059080"/>
              <a:ext cx="201084" cy="252160"/>
            </a:xfrm>
            <a:custGeom>
              <a:avLst/>
              <a:gdLst>
                <a:gd name="connsiteX0" fmla="*/ 0 w 342900"/>
                <a:gd name="connsiteY0" fmla="*/ 0 h 137160"/>
                <a:gd name="connsiteX1" fmla="*/ 182880 w 342900"/>
                <a:gd name="connsiteY1" fmla="*/ 137160 h 137160"/>
                <a:gd name="connsiteX2" fmla="*/ 342900 w 342900"/>
                <a:gd name="connsiteY2" fmla="*/ 76200 h 137160"/>
                <a:gd name="connsiteX3" fmla="*/ 0 w 342900"/>
                <a:gd name="connsiteY3" fmla="*/ 0 h 137160"/>
                <a:gd name="connsiteX0" fmla="*/ 0 w 342900"/>
                <a:gd name="connsiteY0" fmla="*/ 0 h 149244"/>
                <a:gd name="connsiteX1" fmla="*/ 331550 w 342900"/>
                <a:gd name="connsiteY1" fmla="*/ 149244 h 149244"/>
                <a:gd name="connsiteX2" fmla="*/ 342900 w 342900"/>
                <a:gd name="connsiteY2" fmla="*/ 76200 h 149244"/>
                <a:gd name="connsiteX3" fmla="*/ 0 w 342900"/>
                <a:gd name="connsiteY3" fmla="*/ 0 h 149244"/>
                <a:gd name="connsiteX0" fmla="*/ 0 w 189434"/>
                <a:gd name="connsiteY0" fmla="*/ 78482 h 78482"/>
                <a:gd name="connsiteX1" fmla="*/ 178084 w 189434"/>
                <a:gd name="connsiteY1" fmla="*/ 73044 h 78482"/>
                <a:gd name="connsiteX2" fmla="*/ 189434 w 189434"/>
                <a:gd name="connsiteY2" fmla="*/ 0 h 78482"/>
                <a:gd name="connsiteX3" fmla="*/ 0 w 189434"/>
                <a:gd name="connsiteY3" fmla="*/ 78482 h 78482"/>
                <a:gd name="connsiteX0" fmla="*/ 0 w 178084"/>
                <a:gd name="connsiteY0" fmla="*/ 95401 h 95401"/>
                <a:gd name="connsiteX1" fmla="*/ 178084 w 178084"/>
                <a:gd name="connsiteY1" fmla="*/ 89963 h 95401"/>
                <a:gd name="connsiteX2" fmla="*/ 177445 w 178084"/>
                <a:gd name="connsiteY2" fmla="*/ 0 h 95401"/>
                <a:gd name="connsiteX3" fmla="*/ 0 w 178084"/>
                <a:gd name="connsiteY3" fmla="*/ 95401 h 95401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073" h="100234">
                  <a:moveTo>
                    <a:pt x="0" y="100234"/>
                  </a:moveTo>
                  <a:lnTo>
                    <a:pt x="190073" y="89963"/>
                  </a:lnTo>
                  <a:lnTo>
                    <a:pt x="189434" y="0"/>
                  </a:lnTo>
                  <a:cubicBezTo>
                    <a:pt x="126289" y="33411"/>
                    <a:pt x="132683" y="59572"/>
                    <a:pt x="0" y="100234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>
                <a:ln>
                  <a:solidFill>
                    <a:srgbClr val="FF0000"/>
                  </a:solidFill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3210781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36518" y="779115"/>
            <a:ext cx="8202657" cy="51034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PRŮZKUM KOROZNÍHO OSLABENÍ OK - DIAGONÁLY</a:t>
            </a:r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533400" y="5690330"/>
            <a:ext cx="8274050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Silná štěrbinová koroze v přípojích spojek členěných prutů svislic a diagonál </a:t>
            </a: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165" y="1400070"/>
            <a:ext cx="5757208" cy="420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04"/>
          <a:stretch/>
        </p:blipFill>
        <p:spPr bwMode="auto">
          <a:xfrm>
            <a:off x="7108940" y="1400069"/>
            <a:ext cx="1206964" cy="4200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Šipka nahoru 3"/>
          <p:cNvSpPr/>
          <p:nvPr/>
        </p:nvSpPr>
        <p:spPr>
          <a:xfrm rot="3077846">
            <a:off x="1837519" y="2666648"/>
            <a:ext cx="215606" cy="24064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Šipka nahoru 14"/>
          <p:cNvSpPr/>
          <p:nvPr/>
        </p:nvSpPr>
        <p:spPr>
          <a:xfrm rot="3077846">
            <a:off x="2028410" y="2707642"/>
            <a:ext cx="215606" cy="26073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Šipka nahoru 15"/>
          <p:cNvSpPr/>
          <p:nvPr/>
        </p:nvSpPr>
        <p:spPr>
          <a:xfrm rot="3077846">
            <a:off x="2279111" y="2709748"/>
            <a:ext cx="215606" cy="2625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Šipka nahoru 17"/>
          <p:cNvSpPr/>
          <p:nvPr/>
        </p:nvSpPr>
        <p:spPr>
          <a:xfrm rot="3077846">
            <a:off x="2589810" y="2738344"/>
            <a:ext cx="215606" cy="312523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Šipka nahoru 19"/>
          <p:cNvSpPr/>
          <p:nvPr/>
        </p:nvSpPr>
        <p:spPr>
          <a:xfrm rot="3077846">
            <a:off x="2977896" y="2771942"/>
            <a:ext cx="215606" cy="33655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Šipka nahoru 20"/>
          <p:cNvSpPr/>
          <p:nvPr/>
        </p:nvSpPr>
        <p:spPr>
          <a:xfrm rot="3077846">
            <a:off x="3619564" y="2761195"/>
            <a:ext cx="215606" cy="44176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Šipka nahoru 21"/>
          <p:cNvSpPr/>
          <p:nvPr/>
        </p:nvSpPr>
        <p:spPr>
          <a:xfrm rot="3077846">
            <a:off x="4384963" y="2817278"/>
            <a:ext cx="215606" cy="49118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0" name="Skupina 9"/>
          <p:cNvGrpSpPr/>
          <p:nvPr/>
        </p:nvGrpSpPr>
        <p:grpSpPr>
          <a:xfrm>
            <a:off x="7296510" y="2661245"/>
            <a:ext cx="839860" cy="2848085"/>
            <a:chOff x="7296510" y="2661245"/>
            <a:chExt cx="839860" cy="2848085"/>
          </a:xfrm>
        </p:grpSpPr>
        <p:sp>
          <p:nvSpPr>
            <p:cNvPr id="17" name="Volný tvar 16"/>
            <p:cNvSpPr/>
            <p:nvPr/>
          </p:nvSpPr>
          <p:spPr>
            <a:xfrm rot="5229190" flipV="1">
              <a:off x="7295195" y="3114681"/>
              <a:ext cx="136370" cy="103260"/>
            </a:xfrm>
            <a:custGeom>
              <a:avLst/>
              <a:gdLst>
                <a:gd name="connsiteX0" fmla="*/ 0 w 342900"/>
                <a:gd name="connsiteY0" fmla="*/ 0 h 137160"/>
                <a:gd name="connsiteX1" fmla="*/ 182880 w 342900"/>
                <a:gd name="connsiteY1" fmla="*/ 137160 h 137160"/>
                <a:gd name="connsiteX2" fmla="*/ 342900 w 342900"/>
                <a:gd name="connsiteY2" fmla="*/ 76200 h 137160"/>
                <a:gd name="connsiteX3" fmla="*/ 0 w 342900"/>
                <a:gd name="connsiteY3" fmla="*/ 0 h 137160"/>
                <a:gd name="connsiteX0" fmla="*/ 0 w 342900"/>
                <a:gd name="connsiteY0" fmla="*/ 0 h 149244"/>
                <a:gd name="connsiteX1" fmla="*/ 331550 w 342900"/>
                <a:gd name="connsiteY1" fmla="*/ 149244 h 149244"/>
                <a:gd name="connsiteX2" fmla="*/ 342900 w 342900"/>
                <a:gd name="connsiteY2" fmla="*/ 76200 h 149244"/>
                <a:gd name="connsiteX3" fmla="*/ 0 w 342900"/>
                <a:gd name="connsiteY3" fmla="*/ 0 h 149244"/>
                <a:gd name="connsiteX0" fmla="*/ 0 w 189434"/>
                <a:gd name="connsiteY0" fmla="*/ 78482 h 78482"/>
                <a:gd name="connsiteX1" fmla="*/ 178084 w 189434"/>
                <a:gd name="connsiteY1" fmla="*/ 73044 h 78482"/>
                <a:gd name="connsiteX2" fmla="*/ 189434 w 189434"/>
                <a:gd name="connsiteY2" fmla="*/ 0 h 78482"/>
                <a:gd name="connsiteX3" fmla="*/ 0 w 189434"/>
                <a:gd name="connsiteY3" fmla="*/ 78482 h 78482"/>
                <a:gd name="connsiteX0" fmla="*/ 0 w 178084"/>
                <a:gd name="connsiteY0" fmla="*/ 95401 h 95401"/>
                <a:gd name="connsiteX1" fmla="*/ 178084 w 178084"/>
                <a:gd name="connsiteY1" fmla="*/ 89963 h 95401"/>
                <a:gd name="connsiteX2" fmla="*/ 177445 w 178084"/>
                <a:gd name="connsiteY2" fmla="*/ 0 h 95401"/>
                <a:gd name="connsiteX3" fmla="*/ 0 w 178084"/>
                <a:gd name="connsiteY3" fmla="*/ 95401 h 95401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073" h="100234">
                  <a:moveTo>
                    <a:pt x="0" y="100234"/>
                  </a:moveTo>
                  <a:lnTo>
                    <a:pt x="190073" y="89963"/>
                  </a:lnTo>
                  <a:lnTo>
                    <a:pt x="189434" y="0"/>
                  </a:lnTo>
                  <a:cubicBezTo>
                    <a:pt x="126289" y="33411"/>
                    <a:pt x="132683" y="59572"/>
                    <a:pt x="0" y="100234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28" name="Volný tvar 27"/>
            <p:cNvSpPr/>
            <p:nvPr/>
          </p:nvSpPr>
          <p:spPr>
            <a:xfrm rot="5229190" flipV="1">
              <a:off x="7290115" y="4008761"/>
              <a:ext cx="136370" cy="103260"/>
            </a:xfrm>
            <a:custGeom>
              <a:avLst/>
              <a:gdLst>
                <a:gd name="connsiteX0" fmla="*/ 0 w 342900"/>
                <a:gd name="connsiteY0" fmla="*/ 0 h 137160"/>
                <a:gd name="connsiteX1" fmla="*/ 182880 w 342900"/>
                <a:gd name="connsiteY1" fmla="*/ 137160 h 137160"/>
                <a:gd name="connsiteX2" fmla="*/ 342900 w 342900"/>
                <a:gd name="connsiteY2" fmla="*/ 76200 h 137160"/>
                <a:gd name="connsiteX3" fmla="*/ 0 w 342900"/>
                <a:gd name="connsiteY3" fmla="*/ 0 h 137160"/>
                <a:gd name="connsiteX0" fmla="*/ 0 w 342900"/>
                <a:gd name="connsiteY0" fmla="*/ 0 h 149244"/>
                <a:gd name="connsiteX1" fmla="*/ 331550 w 342900"/>
                <a:gd name="connsiteY1" fmla="*/ 149244 h 149244"/>
                <a:gd name="connsiteX2" fmla="*/ 342900 w 342900"/>
                <a:gd name="connsiteY2" fmla="*/ 76200 h 149244"/>
                <a:gd name="connsiteX3" fmla="*/ 0 w 342900"/>
                <a:gd name="connsiteY3" fmla="*/ 0 h 149244"/>
                <a:gd name="connsiteX0" fmla="*/ 0 w 189434"/>
                <a:gd name="connsiteY0" fmla="*/ 78482 h 78482"/>
                <a:gd name="connsiteX1" fmla="*/ 178084 w 189434"/>
                <a:gd name="connsiteY1" fmla="*/ 73044 h 78482"/>
                <a:gd name="connsiteX2" fmla="*/ 189434 w 189434"/>
                <a:gd name="connsiteY2" fmla="*/ 0 h 78482"/>
                <a:gd name="connsiteX3" fmla="*/ 0 w 189434"/>
                <a:gd name="connsiteY3" fmla="*/ 78482 h 78482"/>
                <a:gd name="connsiteX0" fmla="*/ 0 w 178084"/>
                <a:gd name="connsiteY0" fmla="*/ 95401 h 95401"/>
                <a:gd name="connsiteX1" fmla="*/ 178084 w 178084"/>
                <a:gd name="connsiteY1" fmla="*/ 89963 h 95401"/>
                <a:gd name="connsiteX2" fmla="*/ 177445 w 178084"/>
                <a:gd name="connsiteY2" fmla="*/ 0 h 95401"/>
                <a:gd name="connsiteX3" fmla="*/ 0 w 178084"/>
                <a:gd name="connsiteY3" fmla="*/ 95401 h 95401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073" h="100234">
                  <a:moveTo>
                    <a:pt x="0" y="100234"/>
                  </a:moveTo>
                  <a:lnTo>
                    <a:pt x="190073" y="89963"/>
                  </a:lnTo>
                  <a:lnTo>
                    <a:pt x="189434" y="0"/>
                  </a:lnTo>
                  <a:cubicBezTo>
                    <a:pt x="126289" y="33411"/>
                    <a:pt x="132683" y="59572"/>
                    <a:pt x="0" y="100234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>
                <a:ln>
                  <a:solidFill>
                    <a:srgbClr val="FF0000"/>
                  </a:solidFill>
                </a:ln>
              </a:endParaRPr>
            </a:p>
          </p:txBody>
        </p:sp>
        <p:grpSp>
          <p:nvGrpSpPr>
            <p:cNvPr id="8" name="Skupina 7"/>
            <p:cNvGrpSpPr/>
            <p:nvPr/>
          </p:nvGrpSpPr>
          <p:grpSpPr>
            <a:xfrm>
              <a:off x="7296510" y="2661245"/>
              <a:ext cx="839860" cy="2848085"/>
              <a:chOff x="7296510" y="2661245"/>
              <a:chExt cx="839860" cy="2848085"/>
            </a:xfrm>
          </p:grpSpPr>
          <p:sp>
            <p:nvSpPr>
              <p:cNvPr id="25" name="Volný tvar 24"/>
              <p:cNvSpPr/>
              <p:nvPr/>
            </p:nvSpPr>
            <p:spPr>
              <a:xfrm rot="16370810" flipH="1" flipV="1">
                <a:off x="8001315" y="3531240"/>
                <a:ext cx="136370" cy="103260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27" name="Volný tvar 26"/>
              <p:cNvSpPr/>
              <p:nvPr/>
            </p:nvSpPr>
            <p:spPr>
              <a:xfrm rot="5229190" flipV="1">
                <a:off x="7279955" y="4907921"/>
                <a:ext cx="136370" cy="103260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29" name="Volný tvar 28"/>
              <p:cNvSpPr/>
              <p:nvPr/>
            </p:nvSpPr>
            <p:spPr>
              <a:xfrm rot="16370810" flipH="1" flipV="1">
                <a:off x="8016555" y="4471041"/>
                <a:ext cx="136370" cy="103260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30" name="Volný tvar 29"/>
              <p:cNvSpPr/>
              <p:nvPr/>
            </p:nvSpPr>
            <p:spPr>
              <a:xfrm rot="16370810" flipH="1" flipV="1">
                <a:off x="7996235" y="2677800"/>
                <a:ext cx="136370" cy="103260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31" name="Volný tvar 30"/>
              <p:cNvSpPr/>
              <p:nvPr/>
            </p:nvSpPr>
            <p:spPr>
              <a:xfrm rot="16370810" flipH="1" flipV="1">
                <a:off x="8016555" y="5370201"/>
                <a:ext cx="136370" cy="103260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32" name="Volný tvar 31"/>
              <p:cNvSpPr/>
              <p:nvPr/>
            </p:nvSpPr>
            <p:spPr>
              <a:xfrm rot="16377324">
                <a:off x="7782245" y="3547858"/>
                <a:ext cx="137127" cy="199552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33" name="Volný tvar 32"/>
              <p:cNvSpPr/>
              <p:nvPr/>
            </p:nvSpPr>
            <p:spPr>
              <a:xfrm rot="16377324">
                <a:off x="7792064" y="5365281"/>
                <a:ext cx="139386" cy="148712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34" name="Volný tvar 33"/>
              <p:cNvSpPr/>
              <p:nvPr/>
            </p:nvSpPr>
            <p:spPr>
              <a:xfrm rot="16377324">
                <a:off x="7774625" y="4447018"/>
                <a:ext cx="137127" cy="199552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35" name="Volný tvar 34"/>
              <p:cNvSpPr/>
              <p:nvPr/>
            </p:nvSpPr>
            <p:spPr>
              <a:xfrm rot="16377324">
                <a:off x="7774625" y="2648698"/>
                <a:ext cx="137127" cy="199552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36" name="Volný tvar 35"/>
              <p:cNvSpPr/>
              <p:nvPr/>
            </p:nvSpPr>
            <p:spPr>
              <a:xfrm rot="5229190" flipH="1">
                <a:off x="7506240" y="3079893"/>
                <a:ext cx="128931" cy="196674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37" name="Volný tvar 36"/>
              <p:cNvSpPr/>
              <p:nvPr/>
            </p:nvSpPr>
            <p:spPr>
              <a:xfrm rot="5229190" flipH="1">
                <a:off x="7486351" y="4009038"/>
                <a:ext cx="149660" cy="163373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38" name="Volný tvar 37"/>
              <p:cNvSpPr/>
              <p:nvPr/>
            </p:nvSpPr>
            <p:spPr>
              <a:xfrm rot="5229190" flipH="1">
                <a:off x="7495118" y="4959710"/>
                <a:ext cx="147368" cy="132740"/>
              </a:xfrm>
              <a:custGeom>
                <a:avLst/>
                <a:gdLst>
                  <a:gd name="connsiteX0" fmla="*/ 0 w 342900"/>
                  <a:gd name="connsiteY0" fmla="*/ 0 h 137160"/>
                  <a:gd name="connsiteX1" fmla="*/ 182880 w 342900"/>
                  <a:gd name="connsiteY1" fmla="*/ 137160 h 137160"/>
                  <a:gd name="connsiteX2" fmla="*/ 342900 w 342900"/>
                  <a:gd name="connsiteY2" fmla="*/ 76200 h 137160"/>
                  <a:gd name="connsiteX3" fmla="*/ 0 w 342900"/>
                  <a:gd name="connsiteY3" fmla="*/ 0 h 137160"/>
                  <a:gd name="connsiteX0" fmla="*/ 0 w 342900"/>
                  <a:gd name="connsiteY0" fmla="*/ 0 h 149244"/>
                  <a:gd name="connsiteX1" fmla="*/ 331550 w 342900"/>
                  <a:gd name="connsiteY1" fmla="*/ 149244 h 149244"/>
                  <a:gd name="connsiteX2" fmla="*/ 342900 w 342900"/>
                  <a:gd name="connsiteY2" fmla="*/ 76200 h 149244"/>
                  <a:gd name="connsiteX3" fmla="*/ 0 w 342900"/>
                  <a:gd name="connsiteY3" fmla="*/ 0 h 149244"/>
                  <a:gd name="connsiteX0" fmla="*/ 0 w 189434"/>
                  <a:gd name="connsiteY0" fmla="*/ 78482 h 78482"/>
                  <a:gd name="connsiteX1" fmla="*/ 178084 w 189434"/>
                  <a:gd name="connsiteY1" fmla="*/ 73044 h 78482"/>
                  <a:gd name="connsiteX2" fmla="*/ 189434 w 189434"/>
                  <a:gd name="connsiteY2" fmla="*/ 0 h 78482"/>
                  <a:gd name="connsiteX3" fmla="*/ 0 w 189434"/>
                  <a:gd name="connsiteY3" fmla="*/ 78482 h 78482"/>
                  <a:gd name="connsiteX0" fmla="*/ 0 w 178084"/>
                  <a:gd name="connsiteY0" fmla="*/ 95401 h 95401"/>
                  <a:gd name="connsiteX1" fmla="*/ 178084 w 178084"/>
                  <a:gd name="connsiteY1" fmla="*/ 89963 h 95401"/>
                  <a:gd name="connsiteX2" fmla="*/ 177445 w 178084"/>
                  <a:gd name="connsiteY2" fmla="*/ 0 h 95401"/>
                  <a:gd name="connsiteX3" fmla="*/ 0 w 178084"/>
                  <a:gd name="connsiteY3" fmla="*/ 95401 h 95401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  <a:gd name="connsiteX0" fmla="*/ 0 w 190073"/>
                  <a:gd name="connsiteY0" fmla="*/ 100234 h 100234"/>
                  <a:gd name="connsiteX1" fmla="*/ 190073 w 190073"/>
                  <a:gd name="connsiteY1" fmla="*/ 89963 h 100234"/>
                  <a:gd name="connsiteX2" fmla="*/ 189434 w 190073"/>
                  <a:gd name="connsiteY2" fmla="*/ 0 h 100234"/>
                  <a:gd name="connsiteX3" fmla="*/ 0 w 190073"/>
                  <a:gd name="connsiteY3" fmla="*/ 100234 h 1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073" h="100234">
                    <a:moveTo>
                      <a:pt x="0" y="100234"/>
                    </a:moveTo>
                    <a:lnTo>
                      <a:pt x="190073" y="89963"/>
                    </a:lnTo>
                    <a:lnTo>
                      <a:pt x="189434" y="0"/>
                    </a:lnTo>
                    <a:cubicBezTo>
                      <a:pt x="126289" y="33411"/>
                      <a:pt x="132683" y="59572"/>
                      <a:pt x="0" y="10023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ln>
                    <a:solidFill>
                      <a:srgbClr val="FF0000"/>
                    </a:solidFill>
                  </a:ln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0737833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36543" y="794591"/>
            <a:ext cx="7878171" cy="51034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PRŮZKUM KOROZNÍHO OSLABENÍ OK - SVISLICE</a:t>
            </a:r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1340070" y="5690330"/>
            <a:ext cx="6731875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Koroze </a:t>
            </a:r>
            <a:r>
              <a:rPr lang="cs-CZ" sz="1600" i="1" dirty="0" err="1" smtClean="0"/>
              <a:t>nadložiskových</a:t>
            </a:r>
            <a:r>
              <a:rPr lang="cs-CZ" sz="1600" i="1" dirty="0" smtClean="0"/>
              <a:t> oblastí – portálová svislice</a:t>
            </a: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71" y="1362506"/>
            <a:ext cx="4561276" cy="3798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333" y="1303311"/>
            <a:ext cx="3038792" cy="2444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953" y="3558511"/>
            <a:ext cx="2152650" cy="1963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6" name="Skupina 5"/>
          <p:cNvGrpSpPr/>
          <p:nvPr/>
        </p:nvGrpSpPr>
        <p:grpSpPr>
          <a:xfrm>
            <a:off x="6748868" y="3752590"/>
            <a:ext cx="929794" cy="1394572"/>
            <a:chOff x="6748868" y="3752590"/>
            <a:chExt cx="929794" cy="1394572"/>
          </a:xfrm>
        </p:grpSpPr>
        <p:sp>
          <p:nvSpPr>
            <p:cNvPr id="16" name="Volný tvar 15"/>
            <p:cNvSpPr/>
            <p:nvPr/>
          </p:nvSpPr>
          <p:spPr>
            <a:xfrm rot="16377324" flipH="1" flipV="1">
              <a:off x="7518753" y="3693958"/>
              <a:ext cx="88893" cy="206157"/>
            </a:xfrm>
            <a:custGeom>
              <a:avLst/>
              <a:gdLst>
                <a:gd name="connsiteX0" fmla="*/ 0 w 342900"/>
                <a:gd name="connsiteY0" fmla="*/ 0 h 137160"/>
                <a:gd name="connsiteX1" fmla="*/ 182880 w 342900"/>
                <a:gd name="connsiteY1" fmla="*/ 137160 h 137160"/>
                <a:gd name="connsiteX2" fmla="*/ 342900 w 342900"/>
                <a:gd name="connsiteY2" fmla="*/ 76200 h 137160"/>
                <a:gd name="connsiteX3" fmla="*/ 0 w 342900"/>
                <a:gd name="connsiteY3" fmla="*/ 0 h 137160"/>
                <a:gd name="connsiteX0" fmla="*/ 0 w 342900"/>
                <a:gd name="connsiteY0" fmla="*/ 0 h 149244"/>
                <a:gd name="connsiteX1" fmla="*/ 331550 w 342900"/>
                <a:gd name="connsiteY1" fmla="*/ 149244 h 149244"/>
                <a:gd name="connsiteX2" fmla="*/ 342900 w 342900"/>
                <a:gd name="connsiteY2" fmla="*/ 76200 h 149244"/>
                <a:gd name="connsiteX3" fmla="*/ 0 w 342900"/>
                <a:gd name="connsiteY3" fmla="*/ 0 h 149244"/>
                <a:gd name="connsiteX0" fmla="*/ 0 w 189434"/>
                <a:gd name="connsiteY0" fmla="*/ 78482 h 78482"/>
                <a:gd name="connsiteX1" fmla="*/ 178084 w 189434"/>
                <a:gd name="connsiteY1" fmla="*/ 73044 h 78482"/>
                <a:gd name="connsiteX2" fmla="*/ 189434 w 189434"/>
                <a:gd name="connsiteY2" fmla="*/ 0 h 78482"/>
                <a:gd name="connsiteX3" fmla="*/ 0 w 189434"/>
                <a:gd name="connsiteY3" fmla="*/ 78482 h 78482"/>
                <a:gd name="connsiteX0" fmla="*/ 0 w 178084"/>
                <a:gd name="connsiteY0" fmla="*/ 95401 h 95401"/>
                <a:gd name="connsiteX1" fmla="*/ 178084 w 178084"/>
                <a:gd name="connsiteY1" fmla="*/ 89963 h 95401"/>
                <a:gd name="connsiteX2" fmla="*/ 177445 w 178084"/>
                <a:gd name="connsiteY2" fmla="*/ 0 h 95401"/>
                <a:gd name="connsiteX3" fmla="*/ 0 w 178084"/>
                <a:gd name="connsiteY3" fmla="*/ 95401 h 95401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  <a:gd name="connsiteX0" fmla="*/ 1 w 116160"/>
                <a:gd name="connsiteY0" fmla="*/ 101145 h 101145"/>
                <a:gd name="connsiteX1" fmla="*/ 116160 w 116160"/>
                <a:gd name="connsiteY1" fmla="*/ 89963 h 101145"/>
                <a:gd name="connsiteX2" fmla="*/ 115521 w 116160"/>
                <a:gd name="connsiteY2" fmla="*/ 0 h 101145"/>
                <a:gd name="connsiteX3" fmla="*/ 1 w 116160"/>
                <a:gd name="connsiteY3" fmla="*/ 101145 h 101145"/>
                <a:gd name="connsiteX0" fmla="*/ 0 w 120967"/>
                <a:gd name="connsiteY0" fmla="*/ 101145 h 103075"/>
                <a:gd name="connsiteX1" fmla="*/ 120968 w 120967"/>
                <a:gd name="connsiteY1" fmla="*/ 103075 h 103075"/>
                <a:gd name="connsiteX2" fmla="*/ 115520 w 120967"/>
                <a:gd name="connsiteY2" fmla="*/ 0 h 103075"/>
                <a:gd name="connsiteX3" fmla="*/ 0 w 120967"/>
                <a:gd name="connsiteY3" fmla="*/ 101145 h 103075"/>
                <a:gd name="connsiteX0" fmla="*/ 0 w 120968"/>
                <a:gd name="connsiteY0" fmla="*/ 92762 h 94692"/>
                <a:gd name="connsiteX1" fmla="*/ 120968 w 120968"/>
                <a:gd name="connsiteY1" fmla="*/ 94692 h 94692"/>
                <a:gd name="connsiteX2" fmla="*/ 116629 w 120968"/>
                <a:gd name="connsiteY2" fmla="*/ 0 h 94692"/>
                <a:gd name="connsiteX3" fmla="*/ 0 w 120968"/>
                <a:gd name="connsiteY3" fmla="*/ 92762 h 94692"/>
                <a:gd name="connsiteX0" fmla="*/ 9712 w 130680"/>
                <a:gd name="connsiteY0" fmla="*/ 92764 h 102416"/>
                <a:gd name="connsiteX1" fmla="*/ 130680 w 130680"/>
                <a:gd name="connsiteY1" fmla="*/ 94694 h 102416"/>
                <a:gd name="connsiteX2" fmla="*/ 126341 w 130680"/>
                <a:gd name="connsiteY2" fmla="*/ 2 h 102416"/>
                <a:gd name="connsiteX3" fmla="*/ 20799 w 130680"/>
                <a:gd name="connsiteY3" fmla="*/ 96479 h 102416"/>
                <a:gd name="connsiteX4" fmla="*/ 9712 w 130680"/>
                <a:gd name="connsiteY4" fmla="*/ 92764 h 102416"/>
                <a:gd name="connsiteX0" fmla="*/ 9713 w 130681"/>
                <a:gd name="connsiteY0" fmla="*/ 92764 h 102416"/>
                <a:gd name="connsiteX1" fmla="*/ 130681 w 130681"/>
                <a:gd name="connsiteY1" fmla="*/ 94694 h 102416"/>
                <a:gd name="connsiteX2" fmla="*/ 126703 w 130681"/>
                <a:gd name="connsiteY2" fmla="*/ 83536 h 102416"/>
                <a:gd name="connsiteX3" fmla="*/ 126342 w 130681"/>
                <a:gd name="connsiteY3" fmla="*/ 2 h 102416"/>
                <a:gd name="connsiteX4" fmla="*/ 20800 w 130681"/>
                <a:gd name="connsiteY4" fmla="*/ 96479 h 102416"/>
                <a:gd name="connsiteX5" fmla="*/ 9713 w 130681"/>
                <a:gd name="connsiteY5" fmla="*/ 92764 h 102416"/>
                <a:gd name="connsiteX0" fmla="*/ 9713 w 130681"/>
                <a:gd name="connsiteY0" fmla="*/ 92764 h 102416"/>
                <a:gd name="connsiteX1" fmla="*/ 130681 w 130681"/>
                <a:gd name="connsiteY1" fmla="*/ 94694 h 102416"/>
                <a:gd name="connsiteX2" fmla="*/ 128661 w 130681"/>
                <a:gd name="connsiteY2" fmla="*/ 75090 h 102416"/>
                <a:gd name="connsiteX3" fmla="*/ 126342 w 130681"/>
                <a:gd name="connsiteY3" fmla="*/ 2 h 102416"/>
                <a:gd name="connsiteX4" fmla="*/ 20800 w 130681"/>
                <a:gd name="connsiteY4" fmla="*/ 96479 h 102416"/>
                <a:gd name="connsiteX5" fmla="*/ 9713 w 130681"/>
                <a:gd name="connsiteY5" fmla="*/ 92764 h 102416"/>
                <a:gd name="connsiteX0" fmla="*/ 8341 w 134335"/>
                <a:gd name="connsiteY0" fmla="*/ 101271 h 104705"/>
                <a:gd name="connsiteX1" fmla="*/ 134335 w 134335"/>
                <a:gd name="connsiteY1" fmla="*/ 94694 h 104705"/>
                <a:gd name="connsiteX2" fmla="*/ 132315 w 134335"/>
                <a:gd name="connsiteY2" fmla="*/ 75090 h 104705"/>
                <a:gd name="connsiteX3" fmla="*/ 129996 w 134335"/>
                <a:gd name="connsiteY3" fmla="*/ 2 h 104705"/>
                <a:gd name="connsiteX4" fmla="*/ 24454 w 134335"/>
                <a:gd name="connsiteY4" fmla="*/ 96479 h 104705"/>
                <a:gd name="connsiteX5" fmla="*/ 8341 w 134335"/>
                <a:gd name="connsiteY5" fmla="*/ 101271 h 104705"/>
                <a:gd name="connsiteX0" fmla="*/ 8342 w 134336"/>
                <a:gd name="connsiteY0" fmla="*/ 101269 h 104703"/>
                <a:gd name="connsiteX1" fmla="*/ 134336 w 134336"/>
                <a:gd name="connsiteY1" fmla="*/ 94692 h 104703"/>
                <a:gd name="connsiteX2" fmla="*/ 132316 w 134336"/>
                <a:gd name="connsiteY2" fmla="*/ 75088 h 104703"/>
                <a:gd name="connsiteX3" fmla="*/ 129997 w 134336"/>
                <a:gd name="connsiteY3" fmla="*/ 0 h 104703"/>
                <a:gd name="connsiteX4" fmla="*/ 14147 w 134336"/>
                <a:gd name="connsiteY4" fmla="*/ 88279 h 104703"/>
                <a:gd name="connsiteX5" fmla="*/ 24455 w 134336"/>
                <a:gd name="connsiteY5" fmla="*/ 96477 h 104703"/>
                <a:gd name="connsiteX6" fmla="*/ 8342 w 134336"/>
                <a:gd name="connsiteY6" fmla="*/ 101269 h 104703"/>
                <a:gd name="connsiteX0" fmla="*/ 8342 w 134336"/>
                <a:gd name="connsiteY0" fmla="*/ 101269 h 104703"/>
                <a:gd name="connsiteX1" fmla="*/ 134336 w 134336"/>
                <a:gd name="connsiteY1" fmla="*/ 94692 h 104703"/>
                <a:gd name="connsiteX2" fmla="*/ 132316 w 134336"/>
                <a:gd name="connsiteY2" fmla="*/ 75088 h 104703"/>
                <a:gd name="connsiteX3" fmla="*/ 129997 w 134336"/>
                <a:gd name="connsiteY3" fmla="*/ 0 h 104703"/>
                <a:gd name="connsiteX4" fmla="*/ 24455 w 134336"/>
                <a:gd name="connsiteY4" fmla="*/ 96477 h 104703"/>
                <a:gd name="connsiteX5" fmla="*/ 8342 w 134336"/>
                <a:gd name="connsiteY5" fmla="*/ 101269 h 104703"/>
                <a:gd name="connsiteX0" fmla="*/ 0 w 109881"/>
                <a:gd name="connsiteY0" fmla="*/ 96477 h 103827"/>
                <a:gd name="connsiteX1" fmla="*/ 109881 w 109881"/>
                <a:gd name="connsiteY1" fmla="*/ 94692 h 103827"/>
                <a:gd name="connsiteX2" fmla="*/ 107861 w 109881"/>
                <a:gd name="connsiteY2" fmla="*/ 75088 h 103827"/>
                <a:gd name="connsiteX3" fmla="*/ 105542 w 109881"/>
                <a:gd name="connsiteY3" fmla="*/ 0 h 103827"/>
                <a:gd name="connsiteX4" fmla="*/ 0 w 109881"/>
                <a:gd name="connsiteY4" fmla="*/ 96477 h 103827"/>
                <a:gd name="connsiteX0" fmla="*/ 0 w 109881"/>
                <a:gd name="connsiteY0" fmla="*/ 96477 h 103827"/>
                <a:gd name="connsiteX1" fmla="*/ 109881 w 109881"/>
                <a:gd name="connsiteY1" fmla="*/ 94692 h 103827"/>
                <a:gd name="connsiteX2" fmla="*/ 106910 w 109881"/>
                <a:gd name="connsiteY2" fmla="*/ 67901 h 103827"/>
                <a:gd name="connsiteX3" fmla="*/ 105542 w 109881"/>
                <a:gd name="connsiteY3" fmla="*/ 0 h 103827"/>
                <a:gd name="connsiteX4" fmla="*/ 0 w 109881"/>
                <a:gd name="connsiteY4" fmla="*/ 96477 h 103827"/>
                <a:gd name="connsiteX0" fmla="*/ 0 w 121339"/>
                <a:gd name="connsiteY0" fmla="*/ 96477 h 103827"/>
                <a:gd name="connsiteX1" fmla="*/ 109881 w 121339"/>
                <a:gd name="connsiteY1" fmla="*/ 94692 h 103827"/>
                <a:gd name="connsiteX2" fmla="*/ 105542 w 121339"/>
                <a:gd name="connsiteY2" fmla="*/ 0 h 103827"/>
                <a:gd name="connsiteX3" fmla="*/ 0 w 121339"/>
                <a:gd name="connsiteY3" fmla="*/ 96477 h 103827"/>
                <a:gd name="connsiteX0" fmla="*/ 0 w 114625"/>
                <a:gd name="connsiteY0" fmla="*/ 96477 h 103827"/>
                <a:gd name="connsiteX1" fmla="*/ 109881 w 114625"/>
                <a:gd name="connsiteY1" fmla="*/ 94692 h 103827"/>
                <a:gd name="connsiteX2" fmla="*/ 105542 w 114625"/>
                <a:gd name="connsiteY2" fmla="*/ 0 h 103827"/>
                <a:gd name="connsiteX3" fmla="*/ 0 w 114625"/>
                <a:gd name="connsiteY3" fmla="*/ 96477 h 10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625" h="103827">
                  <a:moveTo>
                    <a:pt x="0" y="96477"/>
                  </a:moveTo>
                  <a:cubicBezTo>
                    <a:pt x="723" y="112259"/>
                    <a:pt x="91904" y="98257"/>
                    <a:pt x="109881" y="94692"/>
                  </a:cubicBezTo>
                  <a:cubicBezTo>
                    <a:pt x="108598" y="75391"/>
                    <a:pt x="123855" y="-297"/>
                    <a:pt x="105542" y="0"/>
                  </a:cubicBezTo>
                  <a:cubicBezTo>
                    <a:pt x="87565" y="3565"/>
                    <a:pt x="20276" y="79599"/>
                    <a:pt x="0" y="96477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17" name="Volný tvar 16"/>
            <p:cNvSpPr/>
            <p:nvPr/>
          </p:nvSpPr>
          <p:spPr>
            <a:xfrm rot="16377324" flipH="1" flipV="1">
              <a:off x="7172280" y="4640780"/>
              <a:ext cx="82970" cy="929794"/>
            </a:xfrm>
            <a:custGeom>
              <a:avLst/>
              <a:gdLst>
                <a:gd name="connsiteX0" fmla="*/ 0 w 342900"/>
                <a:gd name="connsiteY0" fmla="*/ 0 h 137160"/>
                <a:gd name="connsiteX1" fmla="*/ 182880 w 342900"/>
                <a:gd name="connsiteY1" fmla="*/ 137160 h 137160"/>
                <a:gd name="connsiteX2" fmla="*/ 342900 w 342900"/>
                <a:gd name="connsiteY2" fmla="*/ 76200 h 137160"/>
                <a:gd name="connsiteX3" fmla="*/ 0 w 342900"/>
                <a:gd name="connsiteY3" fmla="*/ 0 h 137160"/>
                <a:gd name="connsiteX0" fmla="*/ 0 w 342900"/>
                <a:gd name="connsiteY0" fmla="*/ 0 h 149244"/>
                <a:gd name="connsiteX1" fmla="*/ 331550 w 342900"/>
                <a:gd name="connsiteY1" fmla="*/ 149244 h 149244"/>
                <a:gd name="connsiteX2" fmla="*/ 342900 w 342900"/>
                <a:gd name="connsiteY2" fmla="*/ 76200 h 149244"/>
                <a:gd name="connsiteX3" fmla="*/ 0 w 342900"/>
                <a:gd name="connsiteY3" fmla="*/ 0 h 149244"/>
                <a:gd name="connsiteX0" fmla="*/ 0 w 189434"/>
                <a:gd name="connsiteY0" fmla="*/ 78482 h 78482"/>
                <a:gd name="connsiteX1" fmla="*/ 178084 w 189434"/>
                <a:gd name="connsiteY1" fmla="*/ 73044 h 78482"/>
                <a:gd name="connsiteX2" fmla="*/ 189434 w 189434"/>
                <a:gd name="connsiteY2" fmla="*/ 0 h 78482"/>
                <a:gd name="connsiteX3" fmla="*/ 0 w 189434"/>
                <a:gd name="connsiteY3" fmla="*/ 78482 h 78482"/>
                <a:gd name="connsiteX0" fmla="*/ 0 w 178084"/>
                <a:gd name="connsiteY0" fmla="*/ 95401 h 95401"/>
                <a:gd name="connsiteX1" fmla="*/ 178084 w 178084"/>
                <a:gd name="connsiteY1" fmla="*/ 89963 h 95401"/>
                <a:gd name="connsiteX2" fmla="*/ 177445 w 178084"/>
                <a:gd name="connsiteY2" fmla="*/ 0 h 95401"/>
                <a:gd name="connsiteX3" fmla="*/ 0 w 178084"/>
                <a:gd name="connsiteY3" fmla="*/ 95401 h 95401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  <a:gd name="connsiteX0" fmla="*/ 0 w 190073"/>
                <a:gd name="connsiteY0" fmla="*/ 100234 h 100234"/>
                <a:gd name="connsiteX1" fmla="*/ 190073 w 190073"/>
                <a:gd name="connsiteY1" fmla="*/ 89963 h 100234"/>
                <a:gd name="connsiteX2" fmla="*/ 189434 w 190073"/>
                <a:gd name="connsiteY2" fmla="*/ 0 h 100234"/>
                <a:gd name="connsiteX3" fmla="*/ 0 w 190073"/>
                <a:gd name="connsiteY3" fmla="*/ 100234 h 100234"/>
                <a:gd name="connsiteX0" fmla="*/ 1 w 116160"/>
                <a:gd name="connsiteY0" fmla="*/ 101145 h 101145"/>
                <a:gd name="connsiteX1" fmla="*/ 116160 w 116160"/>
                <a:gd name="connsiteY1" fmla="*/ 89963 h 101145"/>
                <a:gd name="connsiteX2" fmla="*/ 115521 w 116160"/>
                <a:gd name="connsiteY2" fmla="*/ 0 h 101145"/>
                <a:gd name="connsiteX3" fmla="*/ 1 w 116160"/>
                <a:gd name="connsiteY3" fmla="*/ 101145 h 101145"/>
                <a:gd name="connsiteX0" fmla="*/ 0 w 120967"/>
                <a:gd name="connsiteY0" fmla="*/ 101145 h 103075"/>
                <a:gd name="connsiteX1" fmla="*/ 120968 w 120967"/>
                <a:gd name="connsiteY1" fmla="*/ 103075 h 103075"/>
                <a:gd name="connsiteX2" fmla="*/ 115520 w 120967"/>
                <a:gd name="connsiteY2" fmla="*/ 0 h 103075"/>
                <a:gd name="connsiteX3" fmla="*/ 0 w 120967"/>
                <a:gd name="connsiteY3" fmla="*/ 101145 h 103075"/>
                <a:gd name="connsiteX0" fmla="*/ 0 w 120968"/>
                <a:gd name="connsiteY0" fmla="*/ 92762 h 94692"/>
                <a:gd name="connsiteX1" fmla="*/ 120968 w 120968"/>
                <a:gd name="connsiteY1" fmla="*/ 94692 h 94692"/>
                <a:gd name="connsiteX2" fmla="*/ 116629 w 120968"/>
                <a:gd name="connsiteY2" fmla="*/ 0 h 94692"/>
                <a:gd name="connsiteX3" fmla="*/ 0 w 120968"/>
                <a:gd name="connsiteY3" fmla="*/ 92762 h 94692"/>
                <a:gd name="connsiteX0" fmla="*/ 9712 w 130680"/>
                <a:gd name="connsiteY0" fmla="*/ 92764 h 102416"/>
                <a:gd name="connsiteX1" fmla="*/ 130680 w 130680"/>
                <a:gd name="connsiteY1" fmla="*/ 94694 h 102416"/>
                <a:gd name="connsiteX2" fmla="*/ 126341 w 130680"/>
                <a:gd name="connsiteY2" fmla="*/ 2 h 102416"/>
                <a:gd name="connsiteX3" fmla="*/ 20799 w 130680"/>
                <a:gd name="connsiteY3" fmla="*/ 96479 h 102416"/>
                <a:gd name="connsiteX4" fmla="*/ 9712 w 130680"/>
                <a:gd name="connsiteY4" fmla="*/ 92764 h 102416"/>
                <a:gd name="connsiteX0" fmla="*/ 9713 w 130681"/>
                <a:gd name="connsiteY0" fmla="*/ 92764 h 102416"/>
                <a:gd name="connsiteX1" fmla="*/ 130681 w 130681"/>
                <a:gd name="connsiteY1" fmla="*/ 94694 h 102416"/>
                <a:gd name="connsiteX2" fmla="*/ 126703 w 130681"/>
                <a:gd name="connsiteY2" fmla="*/ 83536 h 102416"/>
                <a:gd name="connsiteX3" fmla="*/ 126342 w 130681"/>
                <a:gd name="connsiteY3" fmla="*/ 2 h 102416"/>
                <a:gd name="connsiteX4" fmla="*/ 20800 w 130681"/>
                <a:gd name="connsiteY4" fmla="*/ 96479 h 102416"/>
                <a:gd name="connsiteX5" fmla="*/ 9713 w 130681"/>
                <a:gd name="connsiteY5" fmla="*/ 92764 h 102416"/>
                <a:gd name="connsiteX0" fmla="*/ 9713 w 130681"/>
                <a:gd name="connsiteY0" fmla="*/ 92764 h 102416"/>
                <a:gd name="connsiteX1" fmla="*/ 130681 w 130681"/>
                <a:gd name="connsiteY1" fmla="*/ 94694 h 102416"/>
                <a:gd name="connsiteX2" fmla="*/ 128661 w 130681"/>
                <a:gd name="connsiteY2" fmla="*/ 75090 h 102416"/>
                <a:gd name="connsiteX3" fmla="*/ 126342 w 130681"/>
                <a:gd name="connsiteY3" fmla="*/ 2 h 102416"/>
                <a:gd name="connsiteX4" fmla="*/ 20800 w 130681"/>
                <a:gd name="connsiteY4" fmla="*/ 96479 h 102416"/>
                <a:gd name="connsiteX5" fmla="*/ 9713 w 130681"/>
                <a:gd name="connsiteY5" fmla="*/ 92764 h 102416"/>
                <a:gd name="connsiteX0" fmla="*/ 11696 w 127065"/>
                <a:gd name="connsiteY0" fmla="*/ 111865 h 111865"/>
                <a:gd name="connsiteX1" fmla="*/ 127065 w 127065"/>
                <a:gd name="connsiteY1" fmla="*/ 94694 h 111865"/>
                <a:gd name="connsiteX2" fmla="*/ 125045 w 127065"/>
                <a:gd name="connsiteY2" fmla="*/ 75090 h 111865"/>
                <a:gd name="connsiteX3" fmla="*/ 122726 w 127065"/>
                <a:gd name="connsiteY3" fmla="*/ 2 h 111865"/>
                <a:gd name="connsiteX4" fmla="*/ 17184 w 127065"/>
                <a:gd name="connsiteY4" fmla="*/ 96479 h 111865"/>
                <a:gd name="connsiteX5" fmla="*/ 11696 w 127065"/>
                <a:gd name="connsiteY5" fmla="*/ 111865 h 111865"/>
                <a:gd name="connsiteX0" fmla="*/ 17366 w 132735"/>
                <a:gd name="connsiteY0" fmla="*/ 111865 h 111865"/>
                <a:gd name="connsiteX1" fmla="*/ 132735 w 132735"/>
                <a:gd name="connsiteY1" fmla="*/ 94694 h 111865"/>
                <a:gd name="connsiteX2" fmla="*/ 130715 w 132735"/>
                <a:gd name="connsiteY2" fmla="*/ 75090 h 111865"/>
                <a:gd name="connsiteX3" fmla="*/ 128396 w 132735"/>
                <a:gd name="connsiteY3" fmla="*/ 2 h 111865"/>
                <a:gd name="connsiteX4" fmla="*/ 11753 w 132735"/>
                <a:gd name="connsiteY4" fmla="*/ 82292 h 111865"/>
                <a:gd name="connsiteX5" fmla="*/ 17366 w 132735"/>
                <a:gd name="connsiteY5" fmla="*/ 111865 h 111865"/>
                <a:gd name="connsiteX0" fmla="*/ 20568 w 131072"/>
                <a:gd name="connsiteY0" fmla="*/ 102160 h 102160"/>
                <a:gd name="connsiteX1" fmla="*/ 131072 w 131072"/>
                <a:gd name="connsiteY1" fmla="*/ 94694 h 102160"/>
                <a:gd name="connsiteX2" fmla="*/ 129052 w 131072"/>
                <a:gd name="connsiteY2" fmla="*/ 75090 h 102160"/>
                <a:gd name="connsiteX3" fmla="*/ 126733 w 131072"/>
                <a:gd name="connsiteY3" fmla="*/ 2 h 102160"/>
                <a:gd name="connsiteX4" fmla="*/ 10090 w 131072"/>
                <a:gd name="connsiteY4" fmla="*/ 82292 h 102160"/>
                <a:gd name="connsiteX5" fmla="*/ 20568 w 131072"/>
                <a:gd name="connsiteY5" fmla="*/ 102160 h 102160"/>
                <a:gd name="connsiteX0" fmla="*/ 5 w 110509"/>
                <a:gd name="connsiteY0" fmla="*/ 102158 h 102158"/>
                <a:gd name="connsiteX1" fmla="*/ 110509 w 110509"/>
                <a:gd name="connsiteY1" fmla="*/ 94692 h 102158"/>
                <a:gd name="connsiteX2" fmla="*/ 108489 w 110509"/>
                <a:gd name="connsiteY2" fmla="*/ 75088 h 102158"/>
                <a:gd name="connsiteX3" fmla="*/ 106170 w 110509"/>
                <a:gd name="connsiteY3" fmla="*/ 0 h 102158"/>
                <a:gd name="connsiteX4" fmla="*/ 5 w 110509"/>
                <a:gd name="connsiteY4" fmla="*/ 102158 h 102158"/>
                <a:gd name="connsiteX0" fmla="*/ 0 w 4339"/>
                <a:gd name="connsiteY0" fmla="*/ 0 h 94692"/>
                <a:gd name="connsiteX1" fmla="*/ 4339 w 4339"/>
                <a:gd name="connsiteY1" fmla="*/ 94692 h 94692"/>
                <a:gd name="connsiteX2" fmla="*/ 2319 w 4339"/>
                <a:gd name="connsiteY2" fmla="*/ 75088 h 94692"/>
                <a:gd name="connsiteX3" fmla="*/ 0 w 4339"/>
                <a:gd name="connsiteY3" fmla="*/ 0 h 94692"/>
                <a:gd name="connsiteX0" fmla="*/ 200829 w 210829"/>
                <a:gd name="connsiteY0" fmla="*/ 0 h 10189"/>
                <a:gd name="connsiteX1" fmla="*/ 210829 w 210829"/>
                <a:gd name="connsiteY1" fmla="*/ 10000 h 10189"/>
                <a:gd name="connsiteX2" fmla="*/ -1 w 210829"/>
                <a:gd name="connsiteY2" fmla="*/ 10150 h 10189"/>
                <a:gd name="connsiteX3" fmla="*/ 200829 w 210829"/>
                <a:gd name="connsiteY3" fmla="*/ 0 h 10189"/>
                <a:gd name="connsiteX0" fmla="*/ 200829 w 269614"/>
                <a:gd name="connsiteY0" fmla="*/ 0 h 23008"/>
                <a:gd name="connsiteX1" fmla="*/ 269614 w 269614"/>
                <a:gd name="connsiteY1" fmla="*/ 23008 h 23008"/>
                <a:gd name="connsiteX2" fmla="*/ -1 w 269614"/>
                <a:gd name="connsiteY2" fmla="*/ 10150 h 23008"/>
                <a:gd name="connsiteX3" fmla="*/ 200829 w 269614"/>
                <a:gd name="connsiteY3" fmla="*/ 0 h 23008"/>
                <a:gd name="connsiteX0" fmla="*/ 200829 w 350390"/>
                <a:gd name="connsiteY0" fmla="*/ 0 h 48551"/>
                <a:gd name="connsiteX1" fmla="*/ 350391 w 350390"/>
                <a:gd name="connsiteY1" fmla="*/ 48551 h 48551"/>
                <a:gd name="connsiteX2" fmla="*/ -1 w 350390"/>
                <a:gd name="connsiteY2" fmla="*/ 10150 h 48551"/>
                <a:gd name="connsiteX3" fmla="*/ 200829 w 350390"/>
                <a:gd name="connsiteY3" fmla="*/ 0 h 48551"/>
                <a:gd name="connsiteX0" fmla="*/ 211373 w 360934"/>
                <a:gd name="connsiteY0" fmla="*/ 0 h 48704"/>
                <a:gd name="connsiteX1" fmla="*/ 360935 w 360934"/>
                <a:gd name="connsiteY1" fmla="*/ 48551 h 48704"/>
                <a:gd name="connsiteX2" fmla="*/ 78676 w 360934"/>
                <a:gd name="connsiteY2" fmla="*/ 28855 h 48704"/>
                <a:gd name="connsiteX3" fmla="*/ 10543 w 360934"/>
                <a:gd name="connsiteY3" fmla="*/ 10150 h 48704"/>
                <a:gd name="connsiteX4" fmla="*/ 211373 w 360934"/>
                <a:gd name="connsiteY4" fmla="*/ 0 h 48704"/>
                <a:gd name="connsiteX0" fmla="*/ 153111 w 302672"/>
                <a:gd name="connsiteY0" fmla="*/ 0 h 48704"/>
                <a:gd name="connsiteX1" fmla="*/ 302673 w 302672"/>
                <a:gd name="connsiteY1" fmla="*/ 48551 h 48704"/>
                <a:gd name="connsiteX2" fmla="*/ 20414 w 302672"/>
                <a:gd name="connsiteY2" fmla="*/ 28855 h 48704"/>
                <a:gd name="connsiteX3" fmla="*/ 75074 w 302672"/>
                <a:gd name="connsiteY3" fmla="*/ 15870 h 48704"/>
                <a:gd name="connsiteX4" fmla="*/ 153111 w 302672"/>
                <a:gd name="connsiteY4" fmla="*/ 0 h 48704"/>
                <a:gd name="connsiteX0" fmla="*/ 133069 w 282630"/>
                <a:gd name="connsiteY0" fmla="*/ 0 h 49452"/>
                <a:gd name="connsiteX1" fmla="*/ 282631 w 282630"/>
                <a:gd name="connsiteY1" fmla="*/ 48551 h 49452"/>
                <a:gd name="connsiteX2" fmla="*/ 120244 w 282630"/>
                <a:gd name="connsiteY2" fmla="*/ 33564 h 49452"/>
                <a:gd name="connsiteX3" fmla="*/ 372 w 282630"/>
                <a:gd name="connsiteY3" fmla="*/ 28855 h 49452"/>
                <a:gd name="connsiteX4" fmla="*/ 55032 w 282630"/>
                <a:gd name="connsiteY4" fmla="*/ 15870 h 49452"/>
                <a:gd name="connsiteX5" fmla="*/ 133069 w 282630"/>
                <a:gd name="connsiteY5" fmla="*/ 0 h 49452"/>
                <a:gd name="connsiteX0" fmla="*/ 97007 w 246568"/>
                <a:gd name="connsiteY0" fmla="*/ 0 h 49452"/>
                <a:gd name="connsiteX1" fmla="*/ 246569 w 246568"/>
                <a:gd name="connsiteY1" fmla="*/ 48551 h 49452"/>
                <a:gd name="connsiteX2" fmla="*/ 84182 w 246568"/>
                <a:gd name="connsiteY2" fmla="*/ 33564 h 49452"/>
                <a:gd name="connsiteX3" fmla="*/ 645 w 246568"/>
                <a:gd name="connsiteY3" fmla="*/ 24256 h 49452"/>
                <a:gd name="connsiteX4" fmla="*/ 18970 w 246568"/>
                <a:gd name="connsiteY4" fmla="*/ 15870 h 49452"/>
                <a:gd name="connsiteX5" fmla="*/ 97007 w 246568"/>
                <a:gd name="connsiteY5" fmla="*/ 0 h 49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568" h="49452">
                  <a:moveTo>
                    <a:pt x="97007" y="0"/>
                  </a:moveTo>
                  <a:cubicBezTo>
                    <a:pt x="97784" y="345"/>
                    <a:pt x="245677" y="47229"/>
                    <a:pt x="246569" y="48551"/>
                  </a:cubicBezTo>
                  <a:cubicBezTo>
                    <a:pt x="227113" y="53463"/>
                    <a:pt x="131225" y="36847"/>
                    <a:pt x="84182" y="33564"/>
                  </a:cubicBezTo>
                  <a:cubicBezTo>
                    <a:pt x="37139" y="30281"/>
                    <a:pt x="-5805" y="26524"/>
                    <a:pt x="645" y="24256"/>
                  </a:cubicBezTo>
                  <a:cubicBezTo>
                    <a:pt x="7095" y="21989"/>
                    <a:pt x="-11720" y="17707"/>
                    <a:pt x="18970" y="15870"/>
                  </a:cubicBezTo>
                  <a:cubicBezTo>
                    <a:pt x="18693" y="12929"/>
                    <a:pt x="97284" y="2941"/>
                    <a:pt x="97007" y="0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>
                <a:ln>
                  <a:solidFill>
                    <a:srgbClr val="FF0000"/>
                  </a:solidFill>
                </a:ln>
              </a:endParaRPr>
            </a:p>
          </p:txBody>
        </p:sp>
      </p:grpSp>
      <p:grpSp>
        <p:nvGrpSpPr>
          <p:cNvPr id="4" name="Skupina 3"/>
          <p:cNvGrpSpPr/>
          <p:nvPr/>
        </p:nvGrpSpPr>
        <p:grpSpPr>
          <a:xfrm>
            <a:off x="6379763" y="1717760"/>
            <a:ext cx="1220929" cy="1821778"/>
            <a:chOff x="6379763" y="1717760"/>
            <a:chExt cx="1220929" cy="1821778"/>
          </a:xfrm>
        </p:grpSpPr>
        <p:sp>
          <p:nvSpPr>
            <p:cNvPr id="13" name="Volný tvar 12"/>
            <p:cNvSpPr/>
            <p:nvPr/>
          </p:nvSpPr>
          <p:spPr>
            <a:xfrm rot="1640355">
              <a:off x="7467304" y="1717760"/>
              <a:ext cx="133388" cy="1821778"/>
            </a:xfrm>
            <a:custGeom>
              <a:avLst/>
              <a:gdLst>
                <a:gd name="connsiteX0" fmla="*/ 0 w 2217420"/>
                <a:gd name="connsiteY0" fmla="*/ 0 h 937260"/>
                <a:gd name="connsiteX1" fmla="*/ 762000 w 2217420"/>
                <a:gd name="connsiteY1" fmla="*/ 609600 h 937260"/>
                <a:gd name="connsiteX2" fmla="*/ 1676400 w 2217420"/>
                <a:gd name="connsiteY2" fmla="*/ 861060 h 937260"/>
                <a:gd name="connsiteX3" fmla="*/ 2217420 w 2217420"/>
                <a:gd name="connsiteY3" fmla="*/ 937260 h 937260"/>
                <a:gd name="connsiteX0" fmla="*/ 0 w 12593543"/>
                <a:gd name="connsiteY0" fmla="*/ 0 h 937260"/>
                <a:gd name="connsiteX1" fmla="*/ 12588499 w 12593543"/>
                <a:gd name="connsiteY1" fmla="*/ 497129 h 937260"/>
                <a:gd name="connsiteX2" fmla="*/ 1676400 w 12593543"/>
                <a:gd name="connsiteY2" fmla="*/ 861060 h 937260"/>
                <a:gd name="connsiteX3" fmla="*/ 2217420 w 12593543"/>
                <a:gd name="connsiteY3" fmla="*/ 937260 h 937260"/>
                <a:gd name="connsiteX0" fmla="*/ 0 w 13710765"/>
                <a:gd name="connsiteY0" fmla="*/ 0 h 1085517"/>
                <a:gd name="connsiteX1" fmla="*/ 13697233 w 13710765"/>
                <a:gd name="connsiteY1" fmla="*/ 645386 h 1085517"/>
                <a:gd name="connsiteX2" fmla="*/ 2785134 w 13710765"/>
                <a:gd name="connsiteY2" fmla="*/ 1009317 h 1085517"/>
                <a:gd name="connsiteX3" fmla="*/ 3326154 w 13710765"/>
                <a:gd name="connsiteY3" fmla="*/ 1085517 h 1085517"/>
                <a:gd name="connsiteX0" fmla="*/ 0 w 13710765"/>
                <a:gd name="connsiteY0" fmla="*/ 0 h 1197988"/>
                <a:gd name="connsiteX1" fmla="*/ 13697233 w 13710765"/>
                <a:gd name="connsiteY1" fmla="*/ 645386 h 1197988"/>
                <a:gd name="connsiteX2" fmla="*/ 2785134 w 13710765"/>
                <a:gd name="connsiteY2" fmla="*/ 1009317 h 1197988"/>
                <a:gd name="connsiteX3" fmla="*/ 3326154 w 13710765"/>
                <a:gd name="connsiteY3" fmla="*/ 1197988 h 1197988"/>
                <a:gd name="connsiteX0" fmla="*/ 0 w 26600747"/>
                <a:gd name="connsiteY0" fmla="*/ 0 h 1197988"/>
                <a:gd name="connsiteX1" fmla="*/ 26594316 w 26600747"/>
                <a:gd name="connsiteY1" fmla="*/ 919646 h 1197988"/>
                <a:gd name="connsiteX2" fmla="*/ 2785134 w 26600747"/>
                <a:gd name="connsiteY2" fmla="*/ 1009317 h 1197988"/>
                <a:gd name="connsiteX3" fmla="*/ 3326154 w 26600747"/>
                <a:gd name="connsiteY3" fmla="*/ 1197988 h 1197988"/>
                <a:gd name="connsiteX0" fmla="*/ 0 w 25761899"/>
                <a:gd name="connsiteY0" fmla="*/ 0 h 1197988"/>
                <a:gd name="connsiteX1" fmla="*/ 25755114 w 25761899"/>
                <a:gd name="connsiteY1" fmla="*/ 776935 h 1197988"/>
                <a:gd name="connsiteX2" fmla="*/ 2785134 w 25761899"/>
                <a:gd name="connsiteY2" fmla="*/ 1009317 h 1197988"/>
                <a:gd name="connsiteX3" fmla="*/ 3326154 w 25761899"/>
                <a:gd name="connsiteY3" fmla="*/ 1197988 h 1197988"/>
                <a:gd name="connsiteX0" fmla="*/ 0 w 25791746"/>
                <a:gd name="connsiteY0" fmla="*/ 0 h 1197988"/>
                <a:gd name="connsiteX1" fmla="*/ 25755114 w 25791746"/>
                <a:gd name="connsiteY1" fmla="*/ 776935 h 1197988"/>
                <a:gd name="connsiteX2" fmla="*/ 6155864 w 25791746"/>
                <a:gd name="connsiteY2" fmla="*/ 1083819 h 1197988"/>
                <a:gd name="connsiteX3" fmla="*/ 3326154 w 25791746"/>
                <a:gd name="connsiteY3" fmla="*/ 1197988 h 1197988"/>
                <a:gd name="connsiteX0" fmla="*/ 0 w 25791746"/>
                <a:gd name="connsiteY0" fmla="*/ 0 h 1388192"/>
                <a:gd name="connsiteX1" fmla="*/ 25755114 w 25791746"/>
                <a:gd name="connsiteY1" fmla="*/ 776935 h 1388192"/>
                <a:gd name="connsiteX2" fmla="*/ 6155864 w 25791746"/>
                <a:gd name="connsiteY2" fmla="*/ 1083819 h 1388192"/>
                <a:gd name="connsiteX3" fmla="*/ 5337114 w 25791746"/>
                <a:gd name="connsiteY3" fmla="*/ 1388192 h 1388192"/>
                <a:gd name="connsiteX0" fmla="*/ 9268520 w 20531510"/>
                <a:gd name="connsiteY0" fmla="*/ 0 h 1821194"/>
                <a:gd name="connsiteX1" fmla="*/ 20419476 w 20531510"/>
                <a:gd name="connsiteY1" fmla="*/ 1209937 h 1821194"/>
                <a:gd name="connsiteX2" fmla="*/ 820226 w 20531510"/>
                <a:gd name="connsiteY2" fmla="*/ 1516821 h 1821194"/>
                <a:gd name="connsiteX3" fmla="*/ 1476 w 20531510"/>
                <a:gd name="connsiteY3" fmla="*/ 1821194 h 1821194"/>
                <a:gd name="connsiteX0" fmla="*/ 9268520 w 9296760"/>
                <a:gd name="connsiteY0" fmla="*/ 0 h 1821194"/>
                <a:gd name="connsiteX1" fmla="*/ 6755770 w 9296760"/>
                <a:gd name="connsiteY1" fmla="*/ 826956 h 1821194"/>
                <a:gd name="connsiteX2" fmla="*/ 820226 w 9296760"/>
                <a:gd name="connsiteY2" fmla="*/ 1516821 h 1821194"/>
                <a:gd name="connsiteX3" fmla="*/ 1476 w 9296760"/>
                <a:gd name="connsiteY3" fmla="*/ 1821194 h 1821194"/>
                <a:gd name="connsiteX0" fmla="*/ 9267106 w 20408825"/>
                <a:gd name="connsiteY0" fmla="*/ 0 h 1821194"/>
                <a:gd name="connsiteX1" fmla="*/ 6754356 w 20408825"/>
                <a:gd name="connsiteY1" fmla="*/ 826956 h 1821194"/>
                <a:gd name="connsiteX2" fmla="*/ 20406786 w 20408825"/>
                <a:gd name="connsiteY2" fmla="*/ 1161583 h 1821194"/>
                <a:gd name="connsiteX3" fmla="*/ 62 w 20408825"/>
                <a:gd name="connsiteY3" fmla="*/ 1821194 h 1821194"/>
                <a:gd name="connsiteX0" fmla="*/ 2851029 w 20408825"/>
                <a:gd name="connsiteY0" fmla="*/ 0 h 1817244"/>
                <a:gd name="connsiteX1" fmla="*/ 6754356 w 20408825"/>
                <a:gd name="connsiteY1" fmla="*/ 823006 h 1817244"/>
                <a:gd name="connsiteX2" fmla="*/ 20406786 w 20408825"/>
                <a:gd name="connsiteY2" fmla="*/ 1157633 h 1817244"/>
                <a:gd name="connsiteX3" fmla="*/ 62 w 20408825"/>
                <a:gd name="connsiteY3" fmla="*/ 1817244 h 1817244"/>
                <a:gd name="connsiteX0" fmla="*/ 2851029 w 20417151"/>
                <a:gd name="connsiteY0" fmla="*/ 0 h 1817244"/>
                <a:gd name="connsiteX1" fmla="*/ 6754356 w 20417151"/>
                <a:gd name="connsiteY1" fmla="*/ 823006 h 1817244"/>
                <a:gd name="connsiteX2" fmla="*/ 20406786 w 20417151"/>
                <a:gd name="connsiteY2" fmla="*/ 1157633 h 1817244"/>
                <a:gd name="connsiteX3" fmla="*/ 8847018 w 20417151"/>
                <a:gd name="connsiteY3" fmla="*/ 1502894 h 1817244"/>
                <a:gd name="connsiteX4" fmla="*/ 62 w 20417151"/>
                <a:gd name="connsiteY4" fmla="*/ 1817244 h 1817244"/>
                <a:gd name="connsiteX0" fmla="*/ 3392824 w 20953605"/>
                <a:gd name="connsiteY0" fmla="*/ 0 h 1817244"/>
                <a:gd name="connsiteX1" fmla="*/ 7296151 w 20953605"/>
                <a:gd name="connsiteY1" fmla="*/ 823006 h 1817244"/>
                <a:gd name="connsiteX2" fmla="*/ 20948581 w 20953605"/>
                <a:gd name="connsiteY2" fmla="*/ 1157633 h 1817244"/>
                <a:gd name="connsiteX3" fmla="*/ 48 w 20953605"/>
                <a:gd name="connsiteY3" fmla="*/ 1619285 h 1817244"/>
                <a:gd name="connsiteX4" fmla="*/ 541857 w 20953605"/>
                <a:gd name="connsiteY4" fmla="*/ 1817244 h 181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3605" h="1817244">
                  <a:moveTo>
                    <a:pt x="3392824" y="0"/>
                  </a:moveTo>
                  <a:cubicBezTo>
                    <a:pt x="3634124" y="233045"/>
                    <a:pt x="4370192" y="630067"/>
                    <a:pt x="7296151" y="823006"/>
                  </a:cubicBezTo>
                  <a:cubicBezTo>
                    <a:pt x="10222110" y="1015945"/>
                    <a:pt x="20599804" y="1044318"/>
                    <a:pt x="20948581" y="1157633"/>
                  </a:cubicBezTo>
                  <a:cubicBezTo>
                    <a:pt x="21297358" y="1270948"/>
                    <a:pt x="3401169" y="1509350"/>
                    <a:pt x="48" y="1619285"/>
                  </a:cubicBezTo>
                  <a:lnTo>
                    <a:pt x="541857" y="1817244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4" name="Volný tvar 13"/>
            <p:cNvSpPr/>
            <p:nvPr/>
          </p:nvSpPr>
          <p:spPr>
            <a:xfrm rot="1640355" flipH="1">
              <a:off x="6379763" y="1840953"/>
              <a:ext cx="482585" cy="1525873"/>
            </a:xfrm>
            <a:custGeom>
              <a:avLst/>
              <a:gdLst>
                <a:gd name="connsiteX0" fmla="*/ 0 w 2217420"/>
                <a:gd name="connsiteY0" fmla="*/ 0 h 937260"/>
                <a:gd name="connsiteX1" fmla="*/ 762000 w 2217420"/>
                <a:gd name="connsiteY1" fmla="*/ 609600 h 937260"/>
                <a:gd name="connsiteX2" fmla="*/ 1676400 w 2217420"/>
                <a:gd name="connsiteY2" fmla="*/ 861060 h 937260"/>
                <a:gd name="connsiteX3" fmla="*/ 2217420 w 2217420"/>
                <a:gd name="connsiteY3" fmla="*/ 937260 h 937260"/>
                <a:gd name="connsiteX0" fmla="*/ 0 w 12593543"/>
                <a:gd name="connsiteY0" fmla="*/ 0 h 937260"/>
                <a:gd name="connsiteX1" fmla="*/ 12588499 w 12593543"/>
                <a:gd name="connsiteY1" fmla="*/ 497129 h 937260"/>
                <a:gd name="connsiteX2" fmla="*/ 1676400 w 12593543"/>
                <a:gd name="connsiteY2" fmla="*/ 861060 h 937260"/>
                <a:gd name="connsiteX3" fmla="*/ 2217420 w 12593543"/>
                <a:gd name="connsiteY3" fmla="*/ 937260 h 937260"/>
                <a:gd name="connsiteX0" fmla="*/ 0 w 13710765"/>
                <a:gd name="connsiteY0" fmla="*/ 0 h 1085517"/>
                <a:gd name="connsiteX1" fmla="*/ 13697233 w 13710765"/>
                <a:gd name="connsiteY1" fmla="*/ 645386 h 1085517"/>
                <a:gd name="connsiteX2" fmla="*/ 2785134 w 13710765"/>
                <a:gd name="connsiteY2" fmla="*/ 1009317 h 1085517"/>
                <a:gd name="connsiteX3" fmla="*/ 3326154 w 13710765"/>
                <a:gd name="connsiteY3" fmla="*/ 1085517 h 1085517"/>
                <a:gd name="connsiteX0" fmla="*/ 0 w 13710765"/>
                <a:gd name="connsiteY0" fmla="*/ 0 h 1197988"/>
                <a:gd name="connsiteX1" fmla="*/ 13697233 w 13710765"/>
                <a:gd name="connsiteY1" fmla="*/ 645386 h 1197988"/>
                <a:gd name="connsiteX2" fmla="*/ 2785134 w 13710765"/>
                <a:gd name="connsiteY2" fmla="*/ 1009317 h 1197988"/>
                <a:gd name="connsiteX3" fmla="*/ 3326154 w 13710765"/>
                <a:gd name="connsiteY3" fmla="*/ 1197988 h 1197988"/>
                <a:gd name="connsiteX0" fmla="*/ 12505038 w 12663657"/>
                <a:gd name="connsiteY0" fmla="*/ 0 h 1311236"/>
                <a:gd name="connsiteX1" fmla="*/ 10916907 w 12663657"/>
                <a:gd name="connsiteY1" fmla="*/ 758634 h 1311236"/>
                <a:gd name="connsiteX2" fmla="*/ 4808 w 12663657"/>
                <a:gd name="connsiteY2" fmla="*/ 1122565 h 1311236"/>
                <a:gd name="connsiteX3" fmla="*/ 545828 w 12663657"/>
                <a:gd name="connsiteY3" fmla="*/ 1311236 h 1311236"/>
                <a:gd name="connsiteX0" fmla="*/ 12505038 w 12505038"/>
                <a:gd name="connsiteY0" fmla="*/ 0 h 1311236"/>
                <a:gd name="connsiteX1" fmla="*/ 10916907 w 12505038"/>
                <a:gd name="connsiteY1" fmla="*/ 758634 h 1311236"/>
                <a:gd name="connsiteX2" fmla="*/ 4808 w 12505038"/>
                <a:gd name="connsiteY2" fmla="*/ 1122565 h 1311236"/>
                <a:gd name="connsiteX3" fmla="*/ 545828 w 12505038"/>
                <a:gd name="connsiteY3" fmla="*/ 1311236 h 1311236"/>
                <a:gd name="connsiteX0" fmla="*/ 12503552 w 15122658"/>
                <a:gd name="connsiteY0" fmla="*/ 0 h 1311236"/>
                <a:gd name="connsiteX1" fmla="*/ 14878303 w 15122658"/>
                <a:gd name="connsiteY1" fmla="*/ 758634 h 1311236"/>
                <a:gd name="connsiteX2" fmla="*/ 3322 w 15122658"/>
                <a:gd name="connsiteY2" fmla="*/ 1122565 h 1311236"/>
                <a:gd name="connsiteX3" fmla="*/ 544342 w 15122658"/>
                <a:gd name="connsiteY3" fmla="*/ 1311236 h 1311236"/>
                <a:gd name="connsiteX0" fmla="*/ 19911370 w 22530476"/>
                <a:gd name="connsiteY0" fmla="*/ 0 h 1225708"/>
                <a:gd name="connsiteX1" fmla="*/ 22286121 w 22530476"/>
                <a:gd name="connsiteY1" fmla="*/ 758634 h 1225708"/>
                <a:gd name="connsiteX2" fmla="*/ 7411140 w 22530476"/>
                <a:gd name="connsiteY2" fmla="*/ 1122565 h 1225708"/>
                <a:gd name="connsiteX3" fmla="*/ 231 w 22530476"/>
                <a:gd name="connsiteY3" fmla="*/ 1225708 h 1225708"/>
                <a:gd name="connsiteX0" fmla="*/ 19911410 w 22591101"/>
                <a:gd name="connsiteY0" fmla="*/ 0 h 1225708"/>
                <a:gd name="connsiteX1" fmla="*/ 22286161 w 22591101"/>
                <a:gd name="connsiteY1" fmla="*/ 758634 h 1225708"/>
                <a:gd name="connsiteX2" fmla="*/ 5712408 w 22591101"/>
                <a:gd name="connsiteY2" fmla="*/ 994351 h 1225708"/>
                <a:gd name="connsiteX3" fmla="*/ 271 w 22591101"/>
                <a:gd name="connsiteY3" fmla="*/ 1225708 h 1225708"/>
                <a:gd name="connsiteX0" fmla="*/ 19911410 w 19911422"/>
                <a:gd name="connsiteY0" fmla="*/ 0 h 1225708"/>
                <a:gd name="connsiteX1" fmla="*/ 12190632 w 19911422"/>
                <a:gd name="connsiteY1" fmla="*/ 623524 h 1225708"/>
                <a:gd name="connsiteX2" fmla="*/ 5712408 w 19911422"/>
                <a:gd name="connsiteY2" fmla="*/ 994351 h 1225708"/>
                <a:gd name="connsiteX3" fmla="*/ 271 w 19911422"/>
                <a:gd name="connsiteY3" fmla="*/ 1225708 h 1225708"/>
                <a:gd name="connsiteX0" fmla="*/ 15065938 w 15065928"/>
                <a:gd name="connsiteY0" fmla="*/ 0 h 1568987"/>
                <a:gd name="connsiteX1" fmla="*/ 12190632 w 15065928"/>
                <a:gd name="connsiteY1" fmla="*/ 966803 h 1568987"/>
                <a:gd name="connsiteX2" fmla="*/ 5712408 w 15065928"/>
                <a:gd name="connsiteY2" fmla="*/ 1337630 h 1568987"/>
                <a:gd name="connsiteX3" fmla="*/ 271 w 15065928"/>
                <a:gd name="connsiteY3" fmla="*/ 1568987 h 1568987"/>
                <a:gd name="connsiteX0" fmla="*/ 15066137 w 15066127"/>
                <a:gd name="connsiteY0" fmla="*/ 0 h 1568987"/>
                <a:gd name="connsiteX1" fmla="*/ 12190831 w 15066127"/>
                <a:gd name="connsiteY1" fmla="*/ 966803 h 1568987"/>
                <a:gd name="connsiteX2" fmla="*/ 3309114 w 15066127"/>
                <a:gd name="connsiteY2" fmla="*/ 1265435 h 1568987"/>
                <a:gd name="connsiteX3" fmla="*/ 470 w 15066127"/>
                <a:gd name="connsiteY3" fmla="*/ 1568987 h 1568987"/>
                <a:gd name="connsiteX0" fmla="*/ 15066137 w 15066127"/>
                <a:gd name="connsiteY0" fmla="*/ 0 h 1568987"/>
                <a:gd name="connsiteX1" fmla="*/ 10427975 w 15066127"/>
                <a:gd name="connsiteY1" fmla="*/ 969896 h 1568987"/>
                <a:gd name="connsiteX2" fmla="*/ 3309114 w 15066127"/>
                <a:gd name="connsiteY2" fmla="*/ 1265435 h 1568987"/>
                <a:gd name="connsiteX3" fmla="*/ 470 w 15066127"/>
                <a:gd name="connsiteY3" fmla="*/ 1568987 h 1568987"/>
                <a:gd name="connsiteX0" fmla="*/ 15342708 w 15342698"/>
                <a:gd name="connsiteY0" fmla="*/ 0 h 1568987"/>
                <a:gd name="connsiteX1" fmla="*/ 10704546 w 15342698"/>
                <a:gd name="connsiteY1" fmla="*/ 969896 h 1568987"/>
                <a:gd name="connsiteX2" fmla="*/ 5146 w 15342698"/>
                <a:gd name="connsiteY2" fmla="*/ 1384170 h 1568987"/>
                <a:gd name="connsiteX3" fmla="*/ 277041 w 15342698"/>
                <a:gd name="connsiteY3" fmla="*/ 1568987 h 1568987"/>
                <a:gd name="connsiteX0" fmla="*/ 19184843 w 19184833"/>
                <a:gd name="connsiteY0" fmla="*/ 0 h 1680016"/>
                <a:gd name="connsiteX1" fmla="*/ 14546681 w 19184833"/>
                <a:gd name="connsiteY1" fmla="*/ 969896 h 1680016"/>
                <a:gd name="connsiteX2" fmla="*/ 3847281 w 19184833"/>
                <a:gd name="connsiteY2" fmla="*/ 1384170 h 1680016"/>
                <a:gd name="connsiteX3" fmla="*/ 428 w 19184833"/>
                <a:gd name="connsiteY3" fmla="*/ 1680016 h 1680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84833" h="1680016">
                  <a:moveTo>
                    <a:pt x="19184843" y="0"/>
                  </a:moveTo>
                  <a:cubicBezTo>
                    <a:pt x="11500408" y="454148"/>
                    <a:pt x="17102941" y="739201"/>
                    <a:pt x="14546681" y="969896"/>
                  </a:cubicBezTo>
                  <a:cubicBezTo>
                    <a:pt x="11990421" y="1200591"/>
                    <a:pt x="3604711" y="1329560"/>
                    <a:pt x="3847281" y="1384170"/>
                  </a:cubicBezTo>
                  <a:cubicBezTo>
                    <a:pt x="4089851" y="1438780"/>
                    <a:pt x="-47832" y="1610166"/>
                    <a:pt x="428" y="1680016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382249915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08660" y="794591"/>
            <a:ext cx="7806054" cy="472990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PRŮZKUM KOROZNÍHO OSLABENÍ OK - PŘÍČNÍKY</a:t>
            </a:r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533400" y="5690330"/>
            <a:ext cx="8274050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Koroze v důsledku působení holubího trusu a vlhkosti</a:t>
            </a: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632" y="1319212"/>
            <a:ext cx="6180007" cy="4154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0" t="19235" r="12397" b="9708"/>
          <a:stretch/>
        </p:blipFill>
        <p:spPr bwMode="auto">
          <a:xfrm>
            <a:off x="5842936" y="1430019"/>
            <a:ext cx="2575066" cy="1678942"/>
          </a:xfrm>
          <a:prstGeom prst="ellipse">
            <a:avLst/>
          </a:prstGeom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1" r="4542" b="9735"/>
          <a:stretch/>
        </p:blipFill>
        <p:spPr bwMode="auto">
          <a:xfrm>
            <a:off x="5872480" y="3336445"/>
            <a:ext cx="2753360" cy="1885796"/>
          </a:xfrm>
          <a:prstGeom prst="ellipse">
            <a:avLst/>
          </a:prstGeom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921441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08659" y="794591"/>
            <a:ext cx="8044815" cy="44108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PRŮZKUM KOROZNÍHO OSLABENÍ OK - PODÉLNÍKY</a:t>
            </a:r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362081" y="4317744"/>
            <a:ext cx="3836345" cy="6184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únavová trhlina délky </a:t>
            </a:r>
            <a:r>
              <a:rPr lang="cs-CZ" sz="1600" b="1" i="1" dirty="0" smtClean="0">
                <a:solidFill>
                  <a:srgbClr val="FF0000"/>
                </a:solidFill>
              </a:rPr>
              <a:t>185 mm</a:t>
            </a:r>
          </a:p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NK1 - podélník L4 – mostnice č.6-7</a:t>
            </a: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81" y="1445741"/>
            <a:ext cx="3399899" cy="2792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obsah 2"/>
          <p:cNvSpPr txBox="1">
            <a:spLocks/>
          </p:cNvSpPr>
          <p:nvPr/>
        </p:nvSpPr>
        <p:spPr>
          <a:xfrm>
            <a:off x="685800" y="5842730"/>
            <a:ext cx="8274050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Únavové trhliny v podélnících (</a:t>
            </a:r>
            <a:r>
              <a:rPr lang="cs-CZ" sz="1600" b="1" i="1" dirty="0" smtClean="0">
                <a:solidFill>
                  <a:srgbClr val="FF0000"/>
                </a:solidFill>
              </a:rPr>
              <a:t>pásnice z roku 1987</a:t>
            </a:r>
            <a:r>
              <a:rPr lang="cs-CZ" sz="1600" i="1" dirty="0" smtClean="0"/>
              <a:t>) v důsledku lokálního namáhání</a:t>
            </a: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292" y="1310635"/>
            <a:ext cx="2792627" cy="2407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Zástupný symbol pro obsah 2"/>
          <p:cNvSpPr txBox="1">
            <a:spLocks/>
          </p:cNvSpPr>
          <p:nvPr/>
        </p:nvSpPr>
        <p:spPr>
          <a:xfrm>
            <a:off x="4446373" y="5249110"/>
            <a:ext cx="3836345" cy="5936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únavová trhlina délky </a:t>
            </a:r>
            <a:r>
              <a:rPr lang="cs-CZ" sz="1600" b="1" i="1" dirty="0" smtClean="0">
                <a:solidFill>
                  <a:srgbClr val="FF0000"/>
                </a:solidFill>
              </a:rPr>
              <a:t>580 mm</a:t>
            </a:r>
          </a:p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NK2 - podélník L2 – mostnice č.75</a:t>
            </a: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8" r="733"/>
          <a:stretch/>
        </p:blipFill>
        <p:spPr bwMode="auto">
          <a:xfrm>
            <a:off x="6242837" y="3238500"/>
            <a:ext cx="2649703" cy="2029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Volný tvar 18"/>
          <p:cNvSpPr/>
          <p:nvPr/>
        </p:nvSpPr>
        <p:spPr>
          <a:xfrm rot="1640355">
            <a:off x="1473059" y="2300729"/>
            <a:ext cx="940954" cy="455382"/>
          </a:xfrm>
          <a:custGeom>
            <a:avLst/>
            <a:gdLst>
              <a:gd name="connsiteX0" fmla="*/ 0 w 2217420"/>
              <a:gd name="connsiteY0" fmla="*/ 0 h 937260"/>
              <a:gd name="connsiteX1" fmla="*/ 762000 w 2217420"/>
              <a:gd name="connsiteY1" fmla="*/ 609600 h 937260"/>
              <a:gd name="connsiteX2" fmla="*/ 1676400 w 2217420"/>
              <a:gd name="connsiteY2" fmla="*/ 861060 h 937260"/>
              <a:gd name="connsiteX3" fmla="*/ 2217420 w 2217420"/>
              <a:gd name="connsiteY3" fmla="*/ 937260 h 937260"/>
              <a:gd name="connsiteX0" fmla="*/ 0 w 12593543"/>
              <a:gd name="connsiteY0" fmla="*/ 0 h 937260"/>
              <a:gd name="connsiteX1" fmla="*/ 12588499 w 12593543"/>
              <a:gd name="connsiteY1" fmla="*/ 497129 h 937260"/>
              <a:gd name="connsiteX2" fmla="*/ 1676400 w 12593543"/>
              <a:gd name="connsiteY2" fmla="*/ 861060 h 937260"/>
              <a:gd name="connsiteX3" fmla="*/ 2217420 w 12593543"/>
              <a:gd name="connsiteY3" fmla="*/ 937260 h 937260"/>
              <a:gd name="connsiteX0" fmla="*/ 0 w 13710765"/>
              <a:gd name="connsiteY0" fmla="*/ 0 h 1085517"/>
              <a:gd name="connsiteX1" fmla="*/ 13697233 w 13710765"/>
              <a:gd name="connsiteY1" fmla="*/ 645386 h 1085517"/>
              <a:gd name="connsiteX2" fmla="*/ 2785134 w 13710765"/>
              <a:gd name="connsiteY2" fmla="*/ 1009317 h 1085517"/>
              <a:gd name="connsiteX3" fmla="*/ 3326154 w 13710765"/>
              <a:gd name="connsiteY3" fmla="*/ 1085517 h 1085517"/>
              <a:gd name="connsiteX0" fmla="*/ 0 w 13710765"/>
              <a:gd name="connsiteY0" fmla="*/ 0 h 1197988"/>
              <a:gd name="connsiteX1" fmla="*/ 13697233 w 13710765"/>
              <a:gd name="connsiteY1" fmla="*/ 645386 h 1197988"/>
              <a:gd name="connsiteX2" fmla="*/ 2785134 w 13710765"/>
              <a:gd name="connsiteY2" fmla="*/ 1009317 h 1197988"/>
              <a:gd name="connsiteX3" fmla="*/ 3326154 w 13710765"/>
              <a:gd name="connsiteY3" fmla="*/ 1197988 h 1197988"/>
              <a:gd name="connsiteX0" fmla="*/ 12505038 w 12663657"/>
              <a:gd name="connsiteY0" fmla="*/ 0 h 1311236"/>
              <a:gd name="connsiteX1" fmla="*/ 10916907 w 12663657"/>
              <a:gd name="connsiteY1" fmla="*/ 758634 h 1311236"/>
              <a:gd name="connsiteX2" fmla="*/ 4808 w 12663657"/>
              <a:gd name="connsiteY2" fmla="*/ 1122565 h 1311236"/>
              <a:gd name="connsiteX3" fmla="*/ 545828 w 12663657"/>
              <a:gd name="connsiteY3" fmla="*/ 1311236 h 1311236"/>
              <a:gd name="connsiteX0" fmla="*/ 12505038 w 12505038"/>
              <a:gd name="connsiteY0" fmla="*/ 0 h 1311236"/>
              <a:gd name="connsiteX1" fmla="*/ 10916907 w 12505038"/>
              <a:gd name="connsiteY1" fmla="*/ 758634 h 1311236"/>
              <a:gd name="connsiteX2" fmla="*/ 4808 w 12505038"/>
              <a:gd name="connsiteY2" fmla="*/ 1122565 h 1311236"/>
              <a:gd name="connsiteX3" fmla="*/ 545828 w 12505038"/>
              <a:gd name="connsiteY3" fmla="*/ 1311236 h 1311236"/>
              <a:gd name="connsiteX0" fmla="*/ 12503552 w 15122658"/>
              <a:gd name="connsiteY0" fmla="*/ 0 h 1311236"/>
              <a:gd name="connsiteX1" fmla="*/ 14878303 w 15122658"/>
              <a:gd name="connsiteY1" fmla="*/ 758634 h 1311236"/>
              <a:gd name="connsiteX2" fmla="*/ 3322 w 15122658"/>
              <a:gd name="connsiteY2" fmla="*/ 1122565 h 1311236"/>
              <a:gd name="connsiteX3" fmla="*/ 544342 w 15122658"/>
              <a:gd name="connsiteY3" fmla="*/ 1311236 h 1311236"/>
              <a:gd name="connsiteX0" fmla="*/ 19911370 w 22530476"/>
              <a:gd name="connsiteY0" fmla="*/ 0 h 1225708"/>
              <a:gd name="connsiteX1" fmla="*/ 22286121 w 22530476"/>
              <a:gd name="connsiteY1" fmla="*/ 758634 h 1225708"/>
              <a:gd name="connsiteX2" fmla="*/ 7411140 w 22530476"/>
              <a:gd name="connsiteY2" fmla="*/ 1122565 h 1225708"/>
              <a:gd name="connsiteX3" fmla="*/ 231 w 22530476"/>
              <a:gd name="connsiteY3" fmla="*/ 1225708 h 1225708"/>
              <a:gd name="connsiteX0" fmla="*/ 19911410 w 22591101"/>
              <a:gd name="connsiteY0" fmla="*/ 0 h 1225708"/>
              <a:gd name="connsiteX1" fmla="*/ 22286161 w 22591101"/>
              <a:gd name="connsiteY1" fmla="*/ 758634 h 1225708"/>
              <a:gd name="connsiteX2" fmla="*/ 5712408 w 22591101"/>
              <a:gd name="connsiteY2" fmla="*/ 994351 h 1225708"/>
              <a:gd name="connsiteX3" fmla="*/ 271 w 22591101"/>
              <a:gd name="connsiteY3" fmla="*/ 1225708 h 1225708"/>
              <a:gd name="connsiteX0" fmla="*/ 19911410 w 19911422"/>
              <a:gd name="connsiteY0" fmla="*/ 0 h 1225708"/>
              <a:gd name="connsiteX1" fmla="*/ 12190632 w 19911422"/>
              <a:gd name="connsiteY1" fmla="*/ 623524 h 1225708"/>
              <a:gd name="connsiteX2" fmla="*/ 5712408 w 19911422"/>
              <a:gd name="connsiteY2" fmla="*/ 994351 h 1225708"/>
              <a:gd name="connsiteX3" fmla="*/ 271 w 19911422"/>
              <a:gd name="connsiteY3" fmla="*/ 1225708 h 1225708"/>
              <a:gd name="connsiteX0" fmla="*/ 15065938 w 15065928"/>
              <a:gd name="connsiteY0" fmla="*/ 0 h 1568987"/>
              <a:gd name="connsiteX1" fmla="*/ 12190632 w 15065928"/>
              <a:gd name="connsiteY1" fmla="*/ 966803 h 1568987"/>
              <a:gd name="connsiteX2" fmla="*/ 5712408 w 15065928"/>
              <a:gd name="connsiteY2" fmla="*/ 1337630 h 1568987"/>
              <a:gd name="connsiteX3" fmla="*/ 271 w 15065928"/>
              <a:gd name="connsiteY3" fmla="*/ 1568987 h 1568987"/>
              <a:gd name="connsiteX0" fmla="*/ 15066137 w 15066127"/>
              <a:gd name="connsiteY0" fmla="*/ 0 h 1568987"/>
              <a:gd name="connsiteX1" fmla="*/ 12190831 w 15066127"/>
              <a:gd name="connsiteY1" fmla="*/ 966803 h 1568987"/>
              <a:gd name="connsiteX2" fmla="*/ 3309114 w 15066127"/>
              <a:gd name="connsiteY2" fmla="*/ 1265435 h 1568987"/>
              <a:gd name="connsiteX3" fmla="*/ 470 w 15066127"/>
              <a:gd name="connsiteY3" fmla="*/ 1568987 h 1568987"/>
              <a:gd name="connsiteX0" fmla="*/ 15066137 w 15066127"/>
              <a:gd name="connsiteY0" fmla="*/ 0 h 1568987"/>
              <a:gd name="connsiteX1" fmla="*/ 10427975 w 15066127"/>
              <a:gd name="connsiteY1" fmla="*/ 969896 h 1568987"/>
              <a:gd name="connsiteX2" fmla="*/ 3309114 w 15066127"/>
              <a:gd name="connsiteY2" fmla="*/ 1265435 h 1568987"/>
              <a:gd name="connsiteX3" fmla="*/ 470 w 15066127"/>
              <a:gd name="connsiteY3" fmla="*/ 1568987 h 1568987"/>
              <a:gd name="connsiteX0" fmla="*/ 15342708 w 15342698"/>
              <a:gd name="connsiteY0" fmla="*/ 0 h 1568987"/>
              <a:gd name="connsiteX1" fmla="*/ 10704546 w 15342698"/>
              <a:gd name="connsiteY1" fmla="*/ 969896 h 1568987"/>
              <a:gd name="connsiteX2" fmla="*/ 5146 w 15342698"/>
              <a:gd name="connsiteY2" fmla="*/ 1384170 h 1568987"/>
              <a:gd name="connsiteX3" fmla="*/ 277041 w 15342698"/>
              <a:gd name="connsiteY3" fmla="*/ 1568987 h 1568987"/>
              <a:gd name="connsiteX0" fmla="*/ 19184843 w 19184833"/>
              <a:gd name="connsiteY0" fmla="*/ 0 h 1680016"/>
              <a:gd name="connsiteX1" fmla="*/ 14546681 w 19184833"/>
              <a:gd name="connsiteY1" fmla="*/ 969896 h 1680016"/>
              <a:gd name="connsiteX2" fmla="*/ 3847281 w 19184833"/>
              <a:gd name="connsiteY2" fmla="*/ 1384170 h 1680016"/>
              <a:gd name="connsiteX3" fmla="*/ 428 w 19184833"/>
              <a:gd name="connsiteY3" fmla="*/ 1680016 h 1680016"/>
              <a:gd name="connsiteX0" fmla="*/ 19184825 w 19184833"/>
              <a:gd name="connsiteY0" fmla="*/ 0 h 1680016"/>
              <a:gd name="connsiteX1" fmla="*/ 3847263 w 19184833"/>
              <a:gd name="connsiteY1" fmla="*/ 1384170 h 1680016"/>
              <a:gd name="connsiteX2" fmla="*/ 410 w 19184833"/>
              <a:gd name="connsiteY2" fmla="*/ 1680016 h 1680016"/>
              <a:gd name="connsiteX0" fmla="*/ 19184701 w 19184709"/>
              <a:gd name="connsiteY0" fmla="*/ 0 h 1680016"/>
              <a:gd name="connsiteX1" fmla="*/ 5891038 w 19184709"/>
              <a:gd name="connsiteY1" fmla="*/ 1192050 h 1680016"/>
              <a:gd name="connsiteX2" fmla="*/ 286 w 19184709"/>
              <a:gd name="connsiteY2" fmla="*/ 1680016 h 1680016"/>
              <a:gd name="connsiteX0" fmla="*/ 11725368 w 11725376"/>
              <a:gd name="connsiteY0" fmla="*/ 0 h 1129945"/>
              <a:gd name="connsiteX1" fmla="*/ 5891038 w 11725376"/>
              <a:gd name="connsiteY1" fmla="*/ 641979 h 1129945"/>
              <a:gd name="connsiteX2" fmla="*/ 286 w 11725376"/>
              <a:gd name="connsiteY2" fmla="*/ 1129945 h 1129945"/>
              <a:gd name="connsiteX0" fmla="*/ 16713950 w 16713949"/>
              <a:gd name="connsiteY0" fmla="*/ 1 h 1191912"/>
              <a:gd name="connsiteX1" fmla="*/ 5891038 w 16713949"/>
              <a:gd name="connsiteY1" fmla="*/ 703946 h 1191912"/>
              <a:gd name="connsiteX2" fmla="*/ 286 w 16713949"/>
              <a:gd name="connsiteY2" fmla="*/ 1191912 h 1191912"/>
              <a:gd name="connsiteX0" fmla="*/ 16713790 w 16713789"/>
              <a:gd name="connsiteY0" fmla="*/ 1 h 1191912"/>
              <a:gd name="connsiteX1" fmla="*/ 13042829 w 16713789"/>
              <a:gd name="connsiteY1" fmla="*/ 28119 h 1191912"/>
              <a:gd name="connsiteX2" fmla="*/ 126 w 16713789"/>
              <a:gd name="connsiteY2" fmla="*/ 1191912 h 1191912"/>
              <a:gd name="connsiteX0" fmla="*/ 16713790 w 16713789"/>
              <a:gd name="connsiteY0" fmla="*/ 1 h 1191912"/>
              <a:gd name="connsiteX1" fmla="*/ 13096351 w 16713789"/>
              <a:gd name="connsiteY1" fmla="*/ 61465 h 1191912"/>
              <a:gd name="connsiteX2" fmla="*/ 126 w 16713789"/>
              <a:gd name="connsiteY2" fmla="*/ 1191912 h 119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13789" h="1191912">
                <a:moveTo>
                  <a:pt x="16713790" y="1"/>
                </a:moveTo>
                <a:lnTo>
                  <a:pt x="13096351" y="61465"/>
                </a:lnTo>
                <a:cubicBezTo>
                  <a:pt x="13338921" y="116075"/>
                  <a:pt x="-48134" y="1122062"/>
                  <a:pt x="126" y="1191912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/>
          <p:cNvSpPr/>
          <p:nvPr/>
        </p:nvSpPr>
        <p:spPr>
          <a:xfrm rot="1640355">
            <a:off x="5181547" y="2074139"/>
            <a:ext cx="1384003" cy="632685"/>
          </a:xfrm>
          <a:custGeom>
            <a:avLst/>
            <a:gdLst>
              <a:gd name="connsiteX0" fmla="*/ 0 w 2217420"/>
              <a:gd name="connsiteY0" fmla="*/ 0 h 937260"/>
              <a:gd name="connsiteX1" fmla="*/ 762000 w 2217420"/>
              <a:gd name="connsiteY1" fmla="*/ 609600 h 937260"/>
              <a:gd name="connsiteX2" fmla="*/ 1676400 w 2217420"/>
              <a:gd name="connsiteY2" fmla="*/ 861060 h 937260"/>
              <a:gd name="connsiteX3" fmla="*/ 2217420 w 2217420"/>
              <a:gd name="connsiteY3" fmla="*/ 937260 h 937260"/>
              <a:gd name="connsiteX0" fmla="*/ 0 w 12593543"/>
              <a:gd name="connsiteY0" fmla="*/ 0 h 937260"/>
              <a:gd name="connsiteX1" fmla="*/ 12588499 w 12593543"/>
              <a:gd name="connsiteY1" fmla="*/ 497129 h 937260"/>
              <a:gd name="connsiteX2" fmla="*/ 1676400 w 12593543"/>
              <a:gd name="connsiteY2" fmla="*/ 861060 h 937260"/>
              <a:gd name="connsiteX3" fmla="*/ 2217420 w 12593543"/>
              <a:gd name="connsiteY3" fmla="*/ 937260 h 937260"/>
              <a:gd name="connsiteX0" fmla="*/ 0 w 13710765"/>
              <a:gd name="connsiteY0" fmla="*/ 0 h 1085517"/>
              <a:gd name="connsiteX1" fmla="*/ 13697233 w 13710765"/>
              <a:gd name="connsiteY1" fmla="*/ 645386 h 1085517"/>
              <a:gd name="connsiteX2" fmla="*/ 2785134 w 13710765"/>
              <a:gd name="connsiteY2" fmla="*/ 1009317 h 1085517"/>
              <a:gd name="connsiteX3" fmla="*/ 3326154 w 13710765"/>
              <a:gd name="connsiteY3" fmla="*/ 1085517 h 1085517"/>
              <a:gd name="connsiteX0" fmla="*/ 0 w 13710765"/>
              <a:gd name="connsiteY0" fmla="*/ 0 h 1197988"/>
              <a:gd name="connsiteX1" fmla="*/ 13697233 w 13710765"/>
              <a:gd name="connsiteY1" fmla="*/ 645386 h 1197988"/>
              <a:gd name="connsiteX2" fmla="*/ 2785134 w 13710765"/>
              <a:gd name="connsiteY2" fmla="*/ 1009317 h 1197988"/>
              <a:gd name="connsiteX3" fmla="*/ 3326154 w 13710765"/>
              <a:gd name="connsiteY3" fmla="*/ 1197988 h 1197988"/>
              <a:gd name="connsiteX0" fmla="*/ 12505038 w 12663657"/>
              <a:gd name="connsiteY0" fmla="*/ 0 h 1311236"/>
              <a:gd name="connsiteX1" fmla="*/ 10916907 w 12663657"/>
              <a:gd name="connsiteY1" fmla="*/ 758634 h 1311236"/>
              <a:gd name="connsiteX2" fmla="*/ 4808 w 12663657"/>
              <a:gd name="connsiteY2" fmla="*/ 1122565 h 1311236"/>
              <a:gd name="connsiteX3" fmla="*/ 545828 w 12663657"/>
              <a:gd name="connsiteY3" fmla="*/ 1311236 h 1311236"/>
              <a:gd name="connsiteX0" fmla="*/ 12505038 w 12505038"/>
              <a:gd name="connsiteY0" fmla="*/ 0 h 1311236"/>
              <a:gd name="connsiteX1" fmla="*/ 10916907 w 12505038"/>
              <a:gd name="connsiteY1" fmla="*/ 758634 h 1311236"/>
              <a:gd name="connsiteX2" fmla="*/ 4808 w 12505038"/>
              <a:gd name="connsiteY2" fmla="*/ 1122565 h 1311236"/>
              <a:gd name="connsiteX3" fmla="*/ 545828 w 12505038"/>
              <a:gd name="connsiteY3" fmla="*/ 1311236 h 1311236"/>
              <a:gd name="connsiteX0" fmla="*/ 12503552 w 15122658"/>
              <a:gd name="connsiteY0" fmla="*/ 0 h 1311236"/>
              <a:gd name="connsiteX1" fmla="*/ 14878303 w 15122658"/>
              <a:gd name="connsiteY1" fmla="*/ 758634 h 1311236"/>
              <a:gd name="connsiteX2" fmla="*/ 3322 w 15122658"/>
              <a:gd name="connsiteY2" fmla="*/ 1122565 h 1311236"/>
              <a:gd name="connsiteX3" fmla="*/ 544342 w 15122658"/>
              <a:gd name="connsiteY3" fmla="*/ 1311236 h 1311236"/>
              <a:gd name="connsiteX0" fmla="*/ 19911370 w 22530476"/>
              <a:gd name="connsiteY0" fmla="*/ 0 h 1225708"/>
              <a:gd name="connsiteX1" fmla="*/ 22286121 w 22530476"/>
              <a:gd name="connsiteY1" fmla="*/ 758634 h 1225708"/>
              <a:gd name="connsiteX2" fmla="*/ 7411140 w 22530476"/>
              <a:gd name="connsiteY2" fmla="*/ 1122565 h 1225708"/>
              <a:gd name="connsiteX3" fmla="*/ 231 w 22530476"/>
              <a:gd name="connsiteY3" fmla="*/ 1225708 h 1225708"/>
              <a:gd name="connsiteX0" fmla="*/ 19911410 w 22591101"/>
              <a:gd name="connsiteY0" fmla="*/ 0 h 1225708"/>
              <a:gd name="connsiteX1" fmla="*/ 22286161 w 22591101"/>
              <a:gd name="connsiteY1" fmla="*/ 758634 h 1225708"/>
              <a:gd name="connsiteX2" fmla="*/ 5712408 w 22591101"/>
              <a:gd name="connsiteY2" fmla="*/ 994351 h 1225708"/>
              <a:gd name="connsiteX3" fmla="*/ 271 w 22591101"/>
              <a:gd name="connsiteY3" fmla="*/ 1225708 h 1225708"/>
              <a:gd name="connsiteX0" fmla="*/ 19911410 w 19911422"/>
              <a:gd name="connsiteY0" fmla="*/ 0 h 1225708"/>
              <a:gd name="connsiteX1" fmla="*/ 12190632 w 19911422"/>
              <a:gd name="connsiteY1" fmla="*/ 623524 h 1225708"/>
              <a:gd name="connsiteX2" fmla="*/ 5712408 w 19911422"/>
              <a:gd name="connsiteY2" fmla="*/ 994351 h 1225708"/>
              <a:gd name="connsiteX3" fmla="*/ 271 w 19911422"/>
              <a:gd name="connsiteY3" fmla="*/ 1225708 h 1225708"/>
              <a:gd name="connsiteX0" fmla="*/ 15065938 w 15065928"/>
              <a:gd name="connsiteY0" fmla="*/ 0 h 1568987"/>
              <a:gd name="connsiteX1" fmla="*/ 12190632 w 15065928"/>
              <a:gd name="connsiteY1" fmla="*/ 966803 h 1568987"/>
              <a:gd name="connsiteX2" fmla="*/ 5712408 w 15065928"/>
              <a:gd name="connsiteY2" fmla="*/ 1337630 h 1568987"/>
              <a:gd name="connsiteX3" fmla="*/ 271 w 15065928"/>
              <a:gd name="connsiteY3" fmla="*/ 1568987 h 1568987"/>
              <a:gd name="connsiteX0" fmla="*/ 15066137 w 15066127"/>
              <a:gd name="connsiteY0" fmla="*/ 0 h 1568987"/>
              <a:gd name="connsiteX1" fmla="*/ 12190831 w 15066127"/>
              <a:gd name="connsiteY1" fmla="*/ 966803 h 1568987"/>
              <a:gd name="connsiteX2" fmla="*/ 3309114 w 15066127"/>
              <a:gd name="connsiteY2" fmla="*/ 1265435 h 1568987"/>
              <a:gd name="connsiteX3" fmla="*/ 470 w 15066127"/>
              <a:gd name="connsiteY3" fmla="*/ 1568987 h 1568987"/>
              <a:gd name="connsiteX0" fmla="*/ 15066137 w 15066127"/>
              <a:gd name="connsiteY0" fmla="*/ 0 h 1568987"/>
              <a:gd name="connsiteX1" fmla="*/ 10427975 w 15066127"/>
              <a:gd name="connsiteY1" fmla="*/ 969896 h 1568987"/>
              <a:gd name="connsiteX2" fmla="*/ 3309114 w 15066127"/>
              <a:gd name="connsiteY2" fmla="*/ 1265435 h 1568987"/>
              <a:gd name="connsiteX3" fmla="*/ 470 w 15066127"/>
              <a:gd name="connsiteY3" fmla="*/ 1568987 h 1568987"/>
              <a:gd name="connsiteX0" fmla="*/ 15342708 w 15342698"/>
              <a:gd name="connsiteY0" fmla="*/ 0 h 1568987"/>
              <a:gd name="connsiteX1" fmla="*/ 10704546 w 15342698"/>
              <a:gd name="connsiteY1" fmla="*/ 969896 h 1568987"/>
              <a:gd name="connsiteX2" fmla="*/ 5146 w 15342698"/>
              <a:gd name="connsiteY2" fmla="*/ 1384170 h 1568987"/>
              <a:gd name="connsiteX3" fmla="*/ 277041 w 15342698"/>
              <a:gd name="connsiteY3" fmla="*/ 1568987 h 1568987"/>
              <a:gd name="connsiteX0" fmla="*/ 19184843 w 19184833"/>
              <a:gd name="connsiteY0" fmla="*/ 0 h 1680016"/>
              <a:gd name="connsiteX1" fmla="*/ 14546681 w 19184833"/>
              <a:gd name="connsiteY1" fmla="*/ 969896 h 1680016"/>
              <a:gd name="connsiteX2" fmla="*/ 3847281 w 19184833"/>
              <a:gd name="connsiteY2" fmla="*/ 1384170 h 1680016"/>
              <a:gd name="connsiteX3" fmla="*/ 428 w 19184833"/>
              <a:gd name="connsiteY3" fmla="*/ 1680016 h 1680016"/>
              <a:gd name="connsiteX0" fmla="*/ 19184825 w 19184833"/>
              <a:gd name="connsiteY0" fmla="*/ 0 h 1680016"/>
              <a:gd name="connsiteX1" fmla="*/ 3847263 w 19184833"/>
              <a:gd name="connsiteY1" fmla="*/ 1384170 h 1680016"/>
              <a:gd name="connsiteX2" fmla="*/ 410 w 19184833"/>
              <a:gd name="connsiteY2" fmla="*/ 1680016 h 1680016"/>
              <a:gd name="connsiteX0" fmla="*/ 19184701 w 19184709"/>
              <a:gd name="connsiteY0" fmla="*/ 0 h 1680016"/>
              <a:gd name="connsiteX1" fmla="*/ 5891038 w 19184709"/>
              <a:gd name="connsiteY1" fmla="*/ 1192050 h 1680016"/>
              <a:gd name="connsiteX2" fmla="*/ 286 w 19184709"/>
              <a:gd name="connsiteY2" fmla="*/ 1680016 h 1680016"/>
              <a:gd name="connsiteX0" fmla="*/ 11725368 w 11725376"/>
              <a:gd name="connsiteY0" fmla="*/ 0 h 1129945"/>
              <a:gd name="connsiteX1" fmla="*/ 5891038 w 11725376"/>
              <a:gd name="connsiteY1" fmla="*/ 641979 h 1129945"/>
              <a:gd name="connsiteX2" fmla="*/ 286 w 11725376"/>
              <a:gd name="connsiteY2" fmla="*/ 1129945 h 1129945"/>
              <a:gd name="connsiteX0" fmla="*/ 16713950 w 16713949"/>
              <a:gd name="connsiteY0" fmla="*/ 1 h 1191912"/>
              <a:gd name="connsiteX1" fmla="*/ 5891038 w 16713949"/>
              <a:gd name="connsiteY1" fmla="*/ 703946 h 1191912"/>
              <a:gd name="connsiteX2" fmla="*/ 286 w 16713949"/>
              <a:gd name="connsiteY2" fmla="*/ 1191912 h 1191912"/>
              <a:gd name="connsiteX0" fmla="*/ 16713790 w 16713789"/>
              <a:gd name="connsiteY0" fmla="*/ 1 h 1191912"/>
              <a:gd name="connsiteX1" fmla="*/ 13042829 w 16713789"/>
              <a:gd name="connsiteY1" fmla="*/ 28119 h 1191912"/>
              <a:gd name="connsiteX2" fmla="*/ 126 w 16713789"/>
              <a:gd name="connsiteY2" fmla="*/ 1191912 h 1191912"/>
              <a:gd name="connsiteX0" fmla="*/ 16713790 w 16713789"/>
              <a:gd name="connsiteY0" fmla="*/ 1 h 1191912"/>
              <a:gd name="connsiteX1" fmla="*/ 13096351 w 16713789"/>
              <a:gd name="connsiteY1" fmla="*/ 61465 h 1191912"/>
              <a:gd name="connsiteX2" fmla="*/ 126 w 16713789"/>
              <a:gd name="connsiteY2" fmla="*/ 1191912 h 1191912"/>
              <a:gd name="connsiteX0" fmla="*/ 23022535 w 23022531"/>
              <a:gd name="connsiteY0" fmla="*/ 222512 h 1130448"/>
              <a:gd name="connsiteX1" fmla="*/ 13096351 w 23022531"/>
              <a:gd name="connsiteY1" fmla="*/ 1 h 1130448"/>
              <a:gd name="connsiteX2" fmla="*/ 126 w 23022531"/>
              <a:gd name="connsiteY2" fmla="*/ 1130448 h 1130448"/>
              <a:gd name="connsiteX0" fmla="*/ 23022713 w 23022709"/>
              <a:gd name="connsiteY0" fmla="*/ 742778 h 1650714"/>
              <a:gd name="connsiteX1" fmla="*/ 5588124 w 23022709"/>
              <a:gd name="connsiteY1" fmla="*/ 0 h 1650714"/>
              <a:gd name="connsiteX2" fmla="*/ 304 w 23022709"/>
              <a:gd name="connsiteY2" fmla="*/ 1650714 h 1650714"/>
              <a:gd name="connsiteX0" fmla="*/ 23022713 w 23022709"/>
              <a:gd name="connsiteY0" fmla="*/ 775016 h 1682952"/>
              <a:gd name="connsiteX1" fmla="*/ 5588124 w 23022709"/>
              <a:gd name="connsiteY1" fmla="*/ 32238 h 1682952"/>
              <a:gd name="connsiteX2" fmla="*/ 304 w 23022709"/>
              <a:gd name="connsiteY2" fmla="*/ 1682952 h 1682952"/>
              <a:gd name="connsiteX0" fmla="*/ 23022713 w 23022709"/>
              <a:gd name="connsiteY0" fmla="*/ 864436 h 1772372"/>
              <a:gd name="connsiteX1" fmla="*/ 11965438 w 23022709"/>
              <a:gd name="connsiteY1" fmla="*/ 206145 h 1772372"/>
              <a:gd name="connsiteX2" fmla="*/ 5588124 w 23022709"/>
              <a:gd name="connsiteY2" fmla="*/ 121658 h 1772372"/>
              <a:gd name="connsiteX3" fmla="*/ 304 w 23022709"/>
              <a:gd name="connsiteY3" fmla="*/ 1772372 h 1772372"/>
              <a:gd name="connsiteX0" fmla="*/ 23024241 w 23024237"/>
              <a:gd name="connsiteY0" fmla="*/ 686948 h 1594884"/>
              <a:gd name="connsiteX1" fmla="*/ 11966966 w 23024237"/>
              <a:gd name="connsiteY1" fmla="*/ 28657 h 1594884"/>
              <a:gd name="connsiteX2" fmla="*/ 631142 w 23024237"/>
              <a:gd name="connsiteY2" fmla="*/ 467561 h 1594884"/>
              <a:gd name="connsiteX3" fmla="*/ 1832 w 23024237"/>
              <a:gd name="connsiteY3" fmla="*/ 1594884 h 1594884"/>
              <a:gd name="connsiteX0" fmla="*/ 23024241 w 23024237"/>
              <a:gd name="connsiteY0" fmla="*/ 943923 h 1851859"/>
              <a:gd name="connsiteX1" fmla="*/ 11966966 w 23024237"/>
              <a:gd name="connsiteY1" fmla="*/ 285632 h 1851859"/>
              <a:gd name="connsiteX2" fmla="*/ 10518602 w 23024237"/>
              <a:gd name="connsiteY2" fmla="*/ 13673 h 1851859"/>
              <a:gd name="connsiteX3" fmla="*/ 631142 w 23024237"/>
              <a:gd name="connsiteY3" fmla="*/ 724536 h 1851859"/>
              <a:gd name="connsiteX4" fmla="*/ 1832 w 23024237"/>
              <a:gd name="connsiteY4" fmla="*/ 1851859 h 1851859"/>
              <a:gd name="connsiteX0" fmla="*/ 23024241 w 23024237"/>
              <a:gd name="connsiteY0" fmla="*/ 951877 h 1859813"/>
              <a:gd name="connsiteX1" fmla="*/ 13674626 w 23024237"/>
              <a:gd name="connsiteY1" fmla="*/ 181699 h 1859813"/>
              <a:gd name="connsiteX2" fmla="*/ 10518602 w 23024237"/>
              <a:gd name="connsiteY2" fmla="*/ 21627 h 1859813"/>
              <a:gd name="connsiteX3" fmla="*/ 631142 w 23024237"/>
              <a:gd name="connsiteY3" fmla="*/ 732490 h 1859813"/>
              <a:gd name="connsiteX4" fmla="*/ 1832 w 23024237"/>
              <a:gd name="connsiteY4" fmla="*/ 1859813 h 1859813"/>
              <a:gd name="connsiteX0" fmla="*/ 23024383 w 23024379"/>
              <a:gd name="connsiteY0" fmla="*/ 951877 h 1859813"/>
              <a:gd name="connsiteX1" fmla="*/ 13674768 w 23024379"/>
              <a:gd name="connsiteY1" fmla="*/ 181699 h 1859813"/>
              <a:gd name="connsiteX2" fmla="*/ 10518744 w 23024379"/>
              <a:gd name="connsiteY2" fmla="*/ 21627 h 1859813"/>
              <a:gd name="connsiteX3" fmla="*/ 563642 w 23024379"/>
              <a:gd name="connsiteY3" fmla="*/ 1065327 h 1859813"/>
              <a:gd name="connsiteX4" fmla="*/ 1974 w 23024379"/>
              <a:gd name="connsiteY4" fmla="*/ 1859813 h 1859813"/>
              <a:gd name="connsiteX0" fmla="*/ 23024383 w 23024379"/>
              <a:gd name="connsiteY0" fmla="*/ 806036 h 1713972"/>
              <a:gd name="connsiteX1" fmla="*/ 13674768 w 23024379"/>
              <a:gd name="connsiteY1" fmla="*/ 35858 h 1713972"/>
              <a:gd name="connsiteX2" fmla="*/ 6568907 w 23024379"/>
              <a:gd name="connsiteY2" fmla="*/ 158490 h 1713972"/>
              <a:gd name="connsiteX3" fmla="*/ 563642 w 23024379"/>
              <a:gd name="connsiteY3" fmla="*/ 919486 h 1713972"/>
              <a:gd name="connsiteX4" fmla="*/ 1974 w 23024379"/>
              <a:gd name="connsiteY4" fmla="*/ 1713972 h 1713972"/>
              <a:gd name="connsiteX0" fmla="*/ 23024383 w 23024379"/>
              <a:gd name="connsiteY0" fmla="*/ 824120 h 1732056"/>
              <a:gd name="connsiteX1" fmla="*/ 13674768 w 23024379"/>
              <a:gd name="connsiteY1" fmla="*/ 53942 h 1732056"/>
              <a:gd name="connsiteX2" fmla="*/ 6568907 w 23024379"/>
              <a:gd name="connsiteY2" fmla="*/ 176574 h 1732056"/>
              <a:gd name="connsiteX3" fmla="*/ 563642 w 23024379"/>
              <a:gd name="connsiteY3" fmla="*/ 937570 h 1732056"/>
              <a:gd name="connsiteX4" fmla="*/ 1974 w 23024379"/>
              <a:gd name="connsiteY4" fmla="*/ 1732056 h 1732056"/>
              <a:gd name="connsiteX0" fmla="*/ 23024383 w 23024379"/>
              <a:gd name="connsiteY0" fmla="*/ 729363 h 1637299"/>
              <a:gd name="connsiteX1" fmla="*/ 17079469 w 23024379"/>
              <a:gd name="connsiteY1" fmla="*/ 154919 h 1637299"/>
              <a:gd name="connsiteX2" fmla="*/ 6568907 w 23024379"/>
              <a:gd name="connsiteY2" fmla="*/ 81817 h 1637299"/>
              <a:gd name="connsiteX3" fmla="*/ 563642 w 23024379"/>
              <a:gd name="connsiteY3" fmla="*/ 842813 h 1637299"/>
              <a:gd name="connsiteX4" fmla="*/ 1974 w 23024379"/>
              <a:gd name="connsiteY4" fmla="*/ 1637299 h 1637299"/>
              <a:gd name="connsiteX0" fmla="*/ 23024383 w 23024379"/>
              <a:gd name="connsiteY0" fmla="*/ 748046 h 1655982"/>
              <a:gd name="connsiteX1" fmla="*/ 17079469 w 23024379"/>
              <a:gd name="connsiteY1" fmla="*/ 173602 h 1655982"/>
              <a:gd name="connsiteX2" fmla="*/ 6568907 w 23024379"/>
              <a:gd name="connsiteY2" fmla="*/ 100500 h 1655982"/>
              <a:gd name="connsiteX3" fmla="*/ 563642 w 23024379"/>
              <a:gd name="connsiteY3" fmla="*/ 861496 h 1655982"/>
              <a:gd name="connsiteX4" fmla="*/ 1974 w 23024379"/>
              <a:gd name="connsiteY4" fmla="*/ 1655982 h 1655982"/>
              <a:gd name="connsiteX0" fmla="*/ 22493173 w 22493171"/>
              <a:gd name="connsiteY0" fmla="*/ 843128 h 1655982"/>
              <a:gd name="connsiteX1" fmla="*/ 17079469 w 22493171"/>
              <a:gd name="connsiteY1" fmla="*/ 173602 h 1655982"/>
              <a:gd name="connsiteX2" fmla="*/ 6568907 w 22493171"/>
              <a:gd name="connsiteY2" fmla="*/ 100500 h 1655982"/>
              <a:gd name="connsiteX3" fmla="*/ 563642 w 22493171"/>
              <a:gd name="connsiteY3" fmla="*/ 861496 h 1655982"/>
              <a:gd name="connsiteX4" fmla="*/ 1974 w 22493171"/>
              <a:gd name="connsiteY4" fmla="*/ 1655982 h 1655982"/>
              <a:gd name="connsiteX0" fmla="*/ 24583485 w 24583492"/>
              <a:gd name="connsiteY0" fmla="*/ 1157202 h 1655982"/>
              <a:gd name="connsiteX1" fmla="*/ 17079469 w 24583492"/>
              <a:gd name="connsiteY1" fmla="*/ 173602 h 1655982"/>
              <a:gd name="connsiteX2" fmla="*/ 6568907 w 24583492"/>
              <a:gd name="connsiteY2" fmla="*/ 100500 h 1655982"/>
              <a:gd name="connsiteX3" fmla="*/ 563642 w 24583492"/>
              <a:gd name="connsiteY3" fmla="*/ 861496 h 1655982"/>
              <a:gd name="connsiteX4" fmla="*/ 1974 w 24583492"/>
              <a:gd name="connsiteY4" fmla="*/ 1655982 h 165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83492" h="1655982">
                <a:moveTo>
                  <a:pt x="24583485" y="1157202"/>
                </a:moveTo>
                <a:lnTo>
                  <a:pt x="17079469" y="173602"/>
                </a:lnTo>
                <a:cubicBezTo>
                  <a:pt x="14894955" y="-4142"/>
                  <a:pt x="8105419" y="-73202"/>
                  <a:pt x="6568907" y="100500"/>
                </a:cubicBezTo>
                <a:cubicBezTo>
                  <a:pt x="4679603" y="173651"/>
                  <a:pt x="2468192" y="604252"/>
                  <a:pt x="563642" y="861496"/>
                </a:cubicBezTo>
                <a:cubicBezTo>
                  <a:pt x="806212" y="916106"/>
                  <a:pt x="-46286" y="1586132"/>
                  <a:pt x="1974" y="1655982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Volný tvar 20"/>
          <p:cNvSpPr/>
          <p:nvPr/>
        </p:nvSpPr>
        <p:spPr>
          <a:xfrm rot="1640355" flipV="1">
            <a:off x="7245711" y="3689942"/>
            <a:ext cx="427207" cy="539568"/>
          </a:xfrm>
          <a:custGeom>
            <a:avLst/>
            <a:gdLst>
              <a:gd name="connsiteX0" fmla="*/ 0 w 2217420"/>
              <a:gd name="connsiteY0" fmla="*/ 0 h 937260"/>
              <a:gd name="connsiteX1" fmla="*/ 762000 w 2217420"/>
              <a:gd name="connsiteY1" fmla="*/ 609600 h 937260"/>
              <a:gd name="connsiteX2" fmla="*/ 1676400 w 2217420"/>
              <a:gd name="connsiteY2" fmla="*/ 861060 h 937260"/>
              <a:gd name="connsiteX3" fmla="*/ 2217420 w 2217420"/>
              <a:gd name="connsiteY3" fmla="*/ 937260 h 937260"/>
              <a:gd name="connsiteX0" fmla="*/ 0 w 12593543"/>
              <a:gd name="connsiteY0" fmla="*/ 0 h 937260"/>
              <a:gd name="connsiteX1" fmla="*/ 12588499 w 12593543"/>
              <a:gd name="connsiteY1" fmla="*/ 497129 h 937260"/>
              <a:gd name="connsiteX2" fmla="*/ 1676400 w 12593543"/>
              <a:gd name="connsiteY2" fmla="*/ 861060 h 937260"/>
              <a:gd name="connsiteX3" fmla="*/ 2217420 w 12593543"/>
              <a:gd name="connsiteY3" fmla="*/ 937260 h 937260"/>
              <a:gd name="connsiteX0" fmla="*/ 0 w 13710765"/>
              <a:gd name="connsiteY0" fmla="*/ 0 h 1085517"/>
              <a:gd name="connsiteX1" fmla="*/ 13697233 w 13710765"/>
              <a:gd name="connsiteY1" fmla="*/ 645386 h 1085517"/>
              <a:gd name="connsiteX2" fmla="*/ 2785134 w 13710765"/>
              <a:gd name="connsiteY2" fmla="*/ 1009317 h 1085517"/>
              <a:gd name="connsiteX3" fmla="*/ 3326154 w 13710765"/>
              <a:gd name="connsiteY3" fmla="*/ 1085517 h 1085517"/>
              <a:gd name="connsiteX0" fmla="*/ 0 w 13710765"/>
              <a:gd name="connsiteY0" fmla="*/ 0 h 1197988"/>
              <a:gd name="connsiteX1" fmla="*/ 13697233 w 13710765"/>
              <a:gd name="connsiteY1" fmla="*/ 645386 h 1197988"/>
              <a:gd name="connsiteX2" fmla="*/ 2785134 w 13710765"/>
              <a:gd name="connsiteY2" fmla="*/ 1009317 h 1197988"/>
              <a:gd name="connsiteX3" fmla="*/ 3326154 w 13710765"/>
              <a:gd name="connsiteY3" fmla="*/ 1197988 h 1197988"/>
              <a:gd name="connsiteX0" fmla="*/ 12505038 w 12663657"/>
              <a:gd name="connsiteY0" fmla="*/ 0 h 1311236"/>
              <a:gd name="connsiteX1" fmla="*/ 10916907 w 12663657"/>
              <a:gd name="connsiteY1" fmla="*/ 758634 h 1311236"/>
              <a:gd name="connsiteX2" fmla="*/ 4808 w 12663657"/>
              <a:gd name="connsiteY2" fmla="*/ 1122565 h 1311236"/>
              <a:gd name="connsiteX3" fmla="*/ 545828 w 12663657"/>
              <a:gd name="connsiteY3" fmla="*/ 1311236 h 1311236"/>
              <a:gd name="connsiteX0" fmla="*/ 12505038 w 12505038"/>
              <a:gd name="connsiteY0" fmla="*/ 0 h 1311236"/>
              <a:gd name="connsiteX1" fmla="*/ 10916907 w 12505038"/>
              <a:gd name="connsiteY1" fmla="*/ 758634 h 1311236"/>
              <a:gd name="connsiteX2" fmla="*/ 4808 w 12505038"/>
              <a:gd name="connsiteY2" fmla="*/ 1122565 h 1311236"/>
              <a:gd name="connsiteX3" fmla="*/ 545828 w 12505038"/>
              <a:gd name="connsiteY3" fmla="*/ 1311236 h 1311236"/>
              <a:gd name="connsiteX0" fmla="*/ 12503552 w 15122658"/>
              <a:gd name="connsiteY0" fmla="*/ 0 h 1311236"/>
              <a:gd name="connsiteX1" fmla="*/ 14878303 w 15122658"/>
              <a:gd name="connsiteY1" fmla="*/ 758634 h 1311236"/>
              <a:gd name="connsiteX2" fmla="*/ 3322 w 15122658"/>
              <a:gd name="connsiteY2" fmla="*/ 1122565 h 1311236"/>
              <a:gd name="connsiteX3" fmla="*/ 544342 w 15122658"/>
              <a:gd name="connsiteY3" fmla="*/ 1311236 h 1311236"/>
              <a:gd name="connsiteX0" fmla="*/ 19911370 w 22530476"/>
              <a:gd name="connsiteY0" fmla="*/ 0 h 1225708"/>
              <a:gd name="connsiteX1" fmla="*/ 22286121 w 22530476"/>
              <a:gd name="connsiteY1" fmla="*/ 758634 h 1225708"/>
              <a:gd name="connsiteX2" fmla="*/ 7411140 w 22530476"/>
              <a:gd name="connsiteY2" fmla="*/ 1122565 h 1225708"/>
              <a:gd name="connsiteX3" fmla="*/ 231 w 22530476"/>
              <a:gd name="connsiteY3" fmla="*/ 1225708 h 1225708"/>
              <a:gd name="connsiteX0" fmla="*/ 19911410 w 22591101"/>
              <a:gd name="connsiteY0" fmla="*/ 0 h 1225708"/>
              <a:gd name="connsiteX1" fmla="*/ 22286161 w 22591101"/>
              <a:gd name="connsiteY1" fmla="*/ 758634 h 1225708"/>
              <a:gd name="connsiteX2" fmla="*/ 5712408 w 22591101"/>
              <a:gd name="connsiteY2" fmla="*/ 994351 h 1225708"/>
              <a:gd name="connsiteX3" fmla="*/ 271 w 22591101"/>
              <a:gd name="connsiteY3" fmla="*/ 1225708 h 1225708"/>
              <a:gd name="connsiteX0" fmla="*/ 19911410 w 19911422"/>
              <a:gd name="connsiteY0" fmla="*/ 0 h 1225708"/>
              <a:gd name="connsiteX1" fmla="*/ 12190632 w 19911422"/>
              <a:gd name="connsiteY1" fmla="*/ 623524 h 1225708"/>
              <a:gd name="connsiteX2" fmla="*/ 5712408 w 19911422"/>
              <a:gd name="connsiteY2" fmla="*/ 994351 h 1225708"/>
              <a:gd name="connsiteX3" fmla="*/ 271 w 19911422"/>
              <a:gd name="connsiteY3" fmla="*/ 1225708 h 1225708"/>
              <a:gd name="connsiteX0" fmla="*/ 15065938 w 15065928"/>
              <a:gd name="connsiteY0" fmla="*/ 0 h 1568987"/>
              <a:gd name="connsiteX1" fmla="*/ 12190632 w 15065928"/>
              <a:gd name="connsiteY1" fmla="*/ 966803 h 1568987"/>
              <a:gd name="connsiteX2" fmla="*/ 5712408 w 15065928"/>
              <a:gd name="connsiteY2" fmla="*/ 1337630 h 1568987"/>
              <a:gd name="connsiteX3" fmla="*/ 271 w 15065928"/>
              <a:gd name="connsiteY3" fmla="*/ 1568987 h 1568987"/>
              <a:gd name="connsiteX0" fmla="*/ 15066137 w 15066127"/>
              <a:gd name="connsiteY0" fmla="*/ 0 h 1568987"/>
              <a:gd name="connsiteX1" fmla="*/ 12190831 w 15066127"/>
              <a:gd name="connsiteY1" fmla="*/ 966803 h 1568987"/>
              <a:gd name="connsiteX2" fmla="*/ 3309114 w 15066127"/>
              <a:gd name="connsiteY2" fmla="*/ 1265435 h 1568987"/>
              <a:gd name="connsiteX3" fmla="*/ 470 w 15066127"/>
              <a:gd name="connsiteY3" fmla="*/ 1568987 h 1568987"/>
              <a:gd name="connsiteX0" fmla="*/ 15066137 w 15066127"/>
              <a:gd name="connsiteY0" fmla="*/ 0 h 1568987"/>
              <a:gd name="connsiteX1" fmla="*/ 10427975 w 15066127"/>
              <a:gd name="connsiteY1" fmla="*/ 969896 h 1568987"/>
              <a:gd name="connsiteX2" fmla="*/ 3309114 w 15066127"/>
              <a:gd name="connsiteY2" fmla="*/ 1265435 h 1568987"/>
              <a:gd name="connsiteX3" fmla="*/ 470 w 15066127"/>
              <a:gd name="connsiteY3" fmla="*/ 1568987 h 1568987"/>
              <a:gd name="connsiteX0" fmla="*/ 15342708 w 15342698"/>
              <a:gd name="connsiteY0" fmla="*/ 0 h 1568987"/>
              <a:gd name="connsiteX1" fmla="*/ 10704546 w 15342698"/>
              <a:gd name="connsiteY1" fmla="*/ 969896 h 1568987"/>
              <a:gd name="connsiteX2" fmla="*/ 5146 w 15342698"/>
              <a:gd name="connsiteY2" fmla="*/ 1384170 h 1568987"/>
              <a:gd name="connsiteX3" fmla="*/ 277041 w 15342698"/>
              <a:gd name="connsiteY3" fmla="*/ 1568987 h 1568987"/>
              <a:gd name="connsiteX0" fmla="*/ 19184843 w 19184833"/>
              <a:gd name="connsiteY0" fmla="*/ 0 h 1680016"/>
              <a:gd name="connsiteX1" fmla="*/ 14546681 w 19184833"/>
              <a:gd name="connsiteY1" fmla="*/ 969896 h 1680016"/>
              <a:gd name="connsiteX2" fmla="*/ 3847281 w 19184833"/>
              <a:gd name="connsiteY2" fmla="*/ 1384170 h 1680016"/>
              <a:gd name="connsiteX3" fmla="*/ 428 w 19184833"/>
              <a:gd name="connsiteY3" fmla="*/ 1680016 h 1680016"/>
              <a:gd name="connsiteX0" fmla="*/ 19184825 w 19184833"/>
              <a:gd name="connsiteY0" fmla="*/ 0 h 1680016"/>
              <a:gd name="connsiteX1" fmla="*/ 3847263 w 19184833"/>
              <a:gd name="connsiteY1" fmla="*/ 1384170 h 1680016"/>
              <a:gd name="connsiteX2" fmla="*/ 410 w 19184833"/>
              <a:gd name="connsiteY2" fmla="*/ 1680016 h 1680016"/>
              <a:gd name="connsiteX0" fmla="*/ 19184701 w 19184709"/>
              <a:gd name="connsiteY0" fmla="*/ 0 h 1680016"/>
              <a:gd name="connsiteX1" fmla="*/ 5891038 w 19184709"/>
              <a:gd name="connsiteY1" fmla="*/ 1192050 h 1680016"/>
              <a:gd name="connsiteX2" fmla="*/ 286 w 19184709"/>
              <a:gd name="connsiteY2" fmla="*/ 1680016 h 1680016"/>
              <a:gd name="connsiteX0" fmla="*/ 11725368 w 11725376"/>
              <a:gd name="connsiteY0" fmla="*/ 0 h 1129945"/>
              <a:gd name="connsiteX1" fmla="*/ 5891038 w 11725376"/>
              <a:gd name="connsiteY1" fmla="*/ 641979 h 1129945"/>
              <a:gd name="connsiteX2" fmla="*/ 286 w 11725376"/>
              <a:gd name="connsiteY2" fmla="*/ 1129945 h 1129945"/>
              <a:gd name="connsiteX0" fmla="*/ 16713950 w 16713949"/>
              <a:gd name="connsiteY0" fmla="*/ 1 h 1191912"/>
              <a:gd name="connsiteX1" fmla="*/ 5891038 w 16713949"/>
              <a:gd name="connsiteY1" fmla="*/ 703946 h 1191912"/>
              <a:gd name="connsiteX2" fmla="*/ 286 w 16713949"/>
              <a:gd name="connsiteY2" fmla="*/ 1191912 h 1191912"/>
              <a:gd name="connsiteX0" fmla="*/ 16713790 w 16713789"/>
              <a:gd name="connsiteY0" fmla="*/ 1 h 1191912"/>
              <a:gd name="connsiteX1" fmla="*/ 13042829 w 16713789"/>
              <a:gd name="connsiteY1" fmla="*/ 28119 h 1191912"/>
              <a:gd name="connsiteX2" fmla="*/ 126 w 16713789"/>
              <a:gd name="connsiteY2" fmla="*/ 1191912 h 1191912"/>
              <a:gd name="connsiteX0" fmla="*/ 16713790 w 16713789"/>
              <a:gd name="connsiteY0" fmla="*/ 1 h 1191912"/>
              <a:gd name="connsiteX1" fmla="*/ 13096351 w 16713789"/>
              <a:gd name="connsiteY1" fmla="*/ 61465 h 1191912"/>
              <a:gd name="connsiteX2" fmla="*/ 126 w 16713789"/>
              <a:gd name="connsiteY2" fmla="*/ 1191912 h 1191912"/>
              <a:gd name="connsiteX0" fmla="*/ 16713876 w 16713875"/>
              <a:gd name="connsiteY0" fmla="*/ 1 h 1191912"/>
              <a:gd name="connsiteX1" fmla="*/ 8768552 w 16713875"/>
              <a:gd name="connsiteY1" fmla="*/ 729841 h 1191912"/>
              <a:gd name="connsiteX2" fmla="*/ 212 w 16713875"/>
              <a:gd name="connsiteY2" fmla="*/ 1191912 h 1191912"/>
              <a:gd name="connsiteX0" fmla="*/ 14805774 w 14805765"/>
              <a:gd name="connsiteY0" fmla="*/ 1 h 1179936"/>
              <a:gd name="connsiteX1" fmla="*/ 8768552 w 14805765"/>
              <a:gd name="connsiteY1" fmla="*/ 717865 h 1179936"/>
              <a:gd name="connsiteX2" fmla="*/ 212 w 14805765"/>
              <a:gd name="connsiteY2" fmla="*/ 1179936 h 1179936"/>
              <a:gd name="connsiteX0" fmla="*/ 18409588 w 18409579"/>
              <a:gd name="connsiteY0" fmla="*/ 1 h 1311524"/>
              <a:gd name="connsiteX1" fmla="*/ 12372366 w 18409579"/>
              <a:gd name="connsiteY1" fmla="*/ 717865 h 1311524"/>
              <a:gd name="connsiteX2" fmla="*/ 133 w 18409579"/>
              <a:gd name="connsiteY2" fmla="*/ 1311524 h 1311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09579" h="1311524">
                <a:moveTo>
                  <a:pt x="18409588" y="1"/>
                </a:moveTo>
                <a:lnTo>
                  <a:pt x="12372366" y="717865"/>
                </a:lnTo>
                <a:cubicBezTo>
                  <a:pt x="12614936" y="772475"/>
                  <a:pt x="-48127" y="1241674"/>
                  <a:pt x="133" y="1311524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5188016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aoblený obdélník 9"/>
          <p:cNvSpPr/>
          <p:nvPr/>
        </p:nvSpPr>
        <p:spPr>
          <a:xfrm>
            <a:off x="5333999" y="1531620"/>
            <a:ext cx="3017519" cy="4191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6703" y="764110"/>
            <a:ext cx="7878171" cy="555540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MATERIÁLOVÉ ZKOUŠKY OCELI</a:t>
            </a:r>
          </a:p>
          <a:p>
            <a:pPr defTabSz="71973">
              <a:spcBef>
                <a:spcPts val="600"/>
              </a:spcBef>
              <a:defRPr/>
            </a:pPr>
            <a:r>
              <a:rPr lang="cs-CZ" sz="1800" dirty="0" smtClean="0"/>
              <a:t>mez kluzu f</a:t>
            </a:r>
            <a:r>
              <a:rPr lang="cs-CZ" sz="1800" baseline="-25000" dirty="0" smtClean="0"/>
              <a:t>y</a:t>
            </a:r>
            <a:r>
              <a:rPr lang="cs-CZ" sz="1800" dirty="0" smtClean="0"/>
              <a:t> &gt; </a:t>
            </a:r>
            <a:r>
              <a:rPr lang="cs-CZ" sz="1800" b="1" dirty="0" smtClean="0">
                <a:solidFill>
                  <a:srgbClr val="FF0000"/>
                </a:solidFill>
              </a:rPr>
              <a:t>230 </a:t>
            </a:r>
            <a:r>
              <a:rPr lang="cs-CZ" sz="1800" b="1" dirty="0" err="1" smtClean="0">
                <a:solidFill>
                  <a:srgbClr val="FF0000"/>
                </a:solidFill>
              </a:rPr>
              <a:t>MPa</a:t>
            </a:r>
            <a:r>
              <a:rPr lang="cs-CZ" sz="1800" b="1" dirty="0" smtClean="0">
                <a:solidFill>
                  <a:srgbClr val="FF0000"/>
                </a:solidFill>
              </a:rPr>
              <a:t> </a:t>
            </a:r>
            <a:r>
              <a:rPr lang="cs-CZ" sz="1800" b="1" dirty="0" smtClean="0"/>
              <a:t>- plávková </a:t>
            </a:r>
            <a:r>
              <a:rPr lang="cs-CZ" sz="1800" b="1" dirty="0"/>
              <a:t>ocel  </a:t>
            </a:r>
            <a:r>
              <a:rPr lang="cs-CZ" sz="1800" b="1" dirty="0" smtClean="0"/>
              <a:t>(srovnání s dnešní </a:t>
            </a:r>
            <a:r>
              <a:rPr lang="cs-CZ" sz="1800" b="1" dirty="0" smtClean="0">
                <a:solidFill>
                  <a:srgbClr val="FF0000"/>
                </a:solidFill>
              </a:rPr>
              <a:t>S235 </a:t>
            </a:r>
            <a:r>
              <a:rPr lang="cs-CZ" sz="1800" b="1" dirty="0">
                <a:solidFill>
                  <a:srgbClr val="FF0000"/>
                </a:solidFill>
              </a:rPr>
              <a:t>JR</a:t>
            </a:r>
            <a:r>
              <a:rPr lang="cs-CZ" sz="1800" b="1" dirty="0" smtClean="0"/>
              <a:t>)</a:t>
            </a:r>
          </a:p>
          <a:p>
            <a:pPr defTabSz="71973">
              <a:spcBef>
                <a:spcPts val="600"/>
              </a:spcBef>
              <a:defRPr/>
            </a:pPr>
            <a:r>
              <a:rPr lang="cs-CZ" sz="1800" b="1" dirty="0">
                <a:solidFill>
                  <a:srgbClr val="FF0000"/>
                </a:solidFill>
              </a:rPr>
              <a:t>nízké hodnoty</a:t>
            </a:r>
            <a:r>
              <a:rPr lang="cs-CZ" sz="1800" b="1" dirty="0"/>
              <a:t> vrubové houževnatosti – </a:t>
            </a:r>
            <a:r>
              <a:rPr lang="cs-CZ" sz="1800" b="1" dirty="0">
                <a:solidFill>
                  <a:srgbClr val="FF0000"/>
                </a:solidFill>
              </a:rPr>
              <a:t>pro mosty nevhodná </a:t>
            </a:r>
            <a:r>
              <a:rPr lang="cs-CZ" sz="1800" b="1" dirty="0" smtClean="0">
                <a:solidFill>
                  <a:srgbClr val="FF0000"/>
                </a:solidFill>
              </a:rPr>
              <a:t>ocel</a:t>
            </a:r>
          </a:p>
          <a:p>
            <a:pPr marL="0" indent="0" defTabSz="71973">
              <a:spcBef>
                <a:spcPts val="600"/>
              </a:spcBef>
              <a:buNone/>
              <a:defRPr/>
            </a:pPr>
            <a:r>
              <a:rPr lang="cs-CZ" sz="1800" dirty="0" smtClean="0"/>
              <a:t>				(vyšší </a:t>
            </a:r>
            <a:r>
              <a:rPr lang="cs-CZ" sz="1800" dirty="0"/>
              <a:t>náchylnost k </a:t>
            </a:r>
            <a:r>
              <a:rPr lang="cs-CZ" sz="1800" b="1" dirty="0">
                <a:solidFill>
                  <a:srgbClr val="FF0000"/>
                </a:solidFill>
              </a:rPr>
              <a:t>náhlým porušením křehkým </a:t>
            </a:r>
            <a:r>
              <a:rPr lang="cs-CZ" sz="1800" b="1" dirty="0" smtClean="0">
                <a:solidFill>
                  <a:srgbClr val="FF0000"/>
                </a:solidFill>
              </a:rPr>
              <a:t>lomem</a:t>
            </a:r>
            <a:r>
              <a:rPr lang="cs-CZ" sz="1800" dirty="0" smtClean="0"/>
              <a:t>)</a:t>
            </a:r>
            <a:endParaRPr lang="cs-CZ" sz="1800" dirty="0"/>
          </a:p>
          <a:p>
            <a:pPr defTabSz="71973">
              <a:spcBef>
                <a:spcPts val="600"/>
              </a:spcBef>
              <a:defRPr/>
            </a:pPr>
            <a:r>
              <a:rPr lang="cs-CZ" sz="1800" dirty="0" smtClean="0"/>
              <a:t>uhlíkový ekvivalent CEV = </a:t>
            </a:r>
            <a:r>
              <a:rPr lang="cs-CZ" sz="1800" b="1" dirty="0" smtClean="0"/>
              <a:t>0,23 &lt; 0,35</a:t>
            </a:r>
            <a:r>
              <a:rPr lang="cs-CZ" sz="1800" dirty="0" smtClean="0"/>
              <a:t>  (uhlík </a:t>
            </a:r>
            <a:r>
              <a:rPr lang="cs-CZ" sz="1800" b="1" dirty="0" smtClean="0"/>
              <a:t>C =0,16 &lt; 0,17 %</a:t>
            </a:r>
            <a:r>
              <a:rPr lang="cs-CZ" sz="1800" dirty="0" smtClean="0"/>
              <a:t>)</a:t>
            </a:r>
            <a:endParaRPr lang="en-US" sz="1800" dirty="0"/>
          </a:p>
          <a:p>
            <a:pPr defTabSz="71973">
              <a:spcBef>
                <a:spcPts val="600"/>
              </a:spcBef>
              <a:defRPr/>
            </a:pPr>
            <a:r>
              <a:rPr lang="cs-CZ" sz="1800" dirty="0" smtClean="0"/>
              <a:t>modul pružnosti </a:t>
            </a:r>
            <a:r>
              <a:rPr lang="cs-CZ" sz="1800" b="1" dirty="0" smtClean="0"/>
              <a:t>E =</a:t>
            </a:r>
            <a:r>
              <a:rPr lang="cs-CZ" sz="1800" dirty="0" smtClean="0"/>
              <a:t> </a:t>
            </a:r>
            <a:r>
              <a:rPr lang="cs-CZ" sz="1800" b="1" dirty="0"/>
              <a:t>192 </a:t>
            </a:r>
            <a:r>
              <a:rPr lang="cs-CZ" sz="1800" b="1" dirty="0" err="1"/>
              <a:t>GPa</a:t>
            </a:r>
            <a:r>
              <a:rPr lang="cs-CZ" sz="1800" b="1" dirty="0"/>
              <a:t> </a:t>
            </a:r>
            <a:r>
              <a:rPr lang="cs-CZ" sz="1800" dirty="0" smtClean="0"/>
              <a:t>až</a:t>
            </a:r>
            <a:r>
              <a:rPr lang="cs-CZ" sz="1800" b="1" dirty="0" smtClean="0"/>
              <a:t> 207 </a:t>
            </a:r>
            <a:r>
              <a:rPr lang="cs-CZ" sz="1800" b="1" dirty="0" err="1" smtClean="0"/>
              <a:t>GPa</a:t>
            </a:r>
            <a:r>
              <a:rPr lang="cs-CZ" sz="1800" b="1" dirty="0" smtClean="0"/>
              <a:t> </a:t>
            </a:r>
            <a:r>
              <a:rPr lang="en-US" sz="1800" b="1" dirty="0" smtClean="0"/>
              <a:t>~ </a:t>
            </a:r>
            <a:r>
              <a:rPr lang="cs-CZ" sz="1800" b="1" dirty="0" smtClean="0"/>
              <a:t>odpovídá dnešní </a:t>
            </a:r>
            <a:r>
              <a:rPr lang="en-US" sz="1800" b="1" dirty="0" smtClean="0"/>
              <a:t>210 </a:t>
            </a:r>
            <a:r>
              <a:rPr lang="en-US" sz="1800" b="1" dirty="0" err="1" smtClean="0"/>
              <a:t>GPa</a:t>
            </a:r>
            <a:endParaRPr lang="cs-CZ" sz="1800" baseline="-25000" dirty="0" smtClean="0"/>
          </a:p>
          <a:p>
            <a:pPr marL="0" indent="0" defTabSz="71973">
              <a:spcBef>
                <a:spcPts val="600"/>
              </a:spcBef>
              <a:buNone/>
              <a:defRPr/>
            </a:pPr>
            <a:endParaRPr lang="cs-CZ" sz="1800" baseline="-25000" dirty="0" smtClean="0"/>
          </a:p>
          <a:p>
            <a:pPr defTabSz="71973">
              <a:spcBef>
                <a:spcPts val="600"/>
              </a:spcBef>
              <a:defRPr/>
            </a:pPr>
            <a:endParaRPr lang="cs-CZ" sz="1800" b="1" i="1" dirty="0">
              <a:solidFill>
                <a:srgbClr val="FF0000"/>
              </a:solidFill>
            </a:endParaRPr>
          </a:p>
          <a:p>
            <a:pPr defTabSz="71973">
              <a:spcBef>
                <a:spcPts val="600"/>
              </a:spcBef>
              <a:defRPr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8" name="Zástupný symbol pro obsah 2"/>
          <p:cNvSpPr txBox="1">
            <a:spLocks/>
          </p:cNvSpPr>
          <p:nvPr/>
        </p:nvSpPr>
        <p:spPr>
          <a:xfrm>
            <a:off x="1466242" y="5807258"/>
            <a:ext cx="2343758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cs-CZ" sz="1600" i="1" dirty="0" smtClean="0"/>
              <a:t> pracovní diagram oceli</a:t>
            </a: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577" y="2995612"/>
            <a:ext cx="3528060" cy="274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8" t="8908" r="8504" b="49287"/>
          <a:stretch/>
        </p:blipFill>
        <p:spPr bwMode="auto">
          <a:xfrm>
            <a:off x="905257" y="3070726"/>
            <a:ext cx="3602885" cy="273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obsah 2"/>
          <p:cNvSpPr txBox="1">
            <a:spLocks/>
          </p:cNvSpPr>
          <p:nvPr/>
        </p:nvSpPr>
        <p:spPr>
          <a:xfrm>
            <a:off x="5021577" y="5805352"/>
            <a:ext cx="3528060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cs-CZ" sz="1600" i="1" dirty="0" smtClean="0"/>
              <a:t> mikrostruktura oceli  500x zvětšeno</a:t>
            </a: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204245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6703" y="764111"/>
            <a:ext cx="8160747" cy="51034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STATICKÁ A DYNAMICKÁ ZATĚŽOVÁCÍ ZKOUŠKA</a:t>
            </a:r>
          </a:p>
          <a:p>
            <a:r>
              <a:rPr lang="cs-CZ" sz="1800" dirty="0" smtClean="0"/>
              <a:t>účelem bylo </a:t>
            </a:r>
            <a:r>
              <a:rPr lang="cs-CZ" sz="1800" b="1" dirty="0" smtClean="0">
                <a:solidFill>
                  <a:srgbClr val="FF0000"/>
                </a:solidFill>
              </a:rPr>
              <a:t>ověření </a:t>
            </a:r>
            <a:r>
              <a:rPr lang="cs-CZ" sz="1800" b="1" dirty="0">
                <a:solidFill>
                  <a:srgbClr val="FF0000"/>
                </a:solidFill>
              </a:rPr>
              <a:t>shody měřených veličin </a:t>
            </a:r>
            <a:r>
              <a:rPr lang="cs-CZ" sz="1800" b="1" dirty="0" smtClean="0">
                <a:solidFill>
                  <a:srgbClr val="FF0000"/>
                </a:solidFill>
              </a:rPr>
              <a:t>s výpočetním modelem</a:t>
            </a:r>
          </a:p>
          <a:p>
            <a:r>
              <a:rPr lang="cs-CZ" sz="1800" b="1" dirty="0" smtClean="0"/>
              <a:t>statické </a:t>
            </a:r>
            <a:r>
              <a:rPr lang="cs-CZ" sz="1800" b="1" dirty="0"/>
              <a:t>a </a:t>
            </a:r>
            <a:r>
              <a:rPr lang="cs-CZ" sz="1800" b="1" dirty="0" smtClean="0"/>
              <a:t>dynamické </a:t>
            </a:r>
            <a:r>
              <a:rPr lang="cs-CZ" sz="1800" b="1" dirty="0"/>
              <a:t>zatěžovací </a:t>
            </a:r>
            <a:r>
              <a:rPr lang="cs-CZ" sz="1800" b="1" dirty="0" smtClean="0"/>
              <a:t>stavy </a:t>
            </a:r>
            <a:r>
              <a:rPr lang="cs-CZ" sz="1800" b="1" dirty="0" smtClean="0">
                <a:solidFill>
                  <a:srgbClr val="FF0000"/>
                </a:solidFill>
              </a:rPr>
              <a:t>(celkem 17 stavů)</a:t>
            </a:r>
            <a:endParaRPr lang="cs-CZ" sz="1400" b="1" dirty="0">
              <a:solidFill>
                <a:srgbClr val="FF0000"/>
              </a:solidFill>
            </a:endParaRPr>
          </a:p>
          <a:p>
            <a:pPr lvl="0"/>
            <a:r>
              <a:rPr lang="cs-CZ" sz="1800" b="1" dirty="0" smtClean="0"/>
              <a:t>monitoring</a:t>
            </a:r>
            <a:r>
              <a:rPr lang="cs-CZ" sz="1800" dirty="0" smtClean="0"/>
              <a:t> skutečné dopravy  </a:t>
            </a:r>
            <a:r>
              <a:rPr lang="cs-CZ" sz="1800" b="1" dirty="0" smtClean="0"/>
              <a:t>17 dní měření 24 hod</a:t>
            </a:r>
            <a:endParaRPr lang="cs-CZ" sz="1800" b="1" dirty="0"/>
          </a:p>
          <a:p>
            <a:pPr marL="0" indent="0">
              <a:buNone/>
            </a:pPr>
            <a:endParaRPr lang="cs-CZ" sz="2400" b="1" dirty="0" smtClean="0"/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7" r="1212" b="3729"/>
          <a:stretch/>
        </p:blipFill>
        <p:spPr bwMode="auto">
          <a:xfrm>
            <a:off x="537211" y="2331720"/>
            <a:ext cx="537833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206"/>
          <a:stretch/>
        </p:blipFill>
        <p:spPr bwMode="auto">
          <a:xfrm>
            <a:off x="366449" y="4124075"/>
            <a:ext cx="5549097" cy="154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obsah 2"/>
          <p:cNvSpPr txBox="1">
            <a:spLocks/>
          </p:cNvSpPr>
          <p:nvPr/>
        </p:nvSpPr>
        <p:spPr>
          <a:xfrm>
            <a:off x="470535" y="5737859"/>
            <a:ext cx="7635239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cs-CZ" sz="1600" i="1" dirty="0" smtClean="0"/>
              <a:t> Statická a dynamická ověřovací zkouška – zkušební zatížení a měřená místa</a:t>
            </a: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11" name="Obrázek 10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9180" y="2519672"/>
            <a:ext cx="4000500" cy="27736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obrázek 1" descr="cvut-logo-bw-600"/>
          <p:cNvPicPr/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7785" t="-9196" r="-7188" b="-7279"/>
          <a:stretch/>
        </p:blipFill>
        <p:spPr bwMode="auto">
          <a:xfrm>
            <a:off x="7620001" y="2620641"/>
            <a:ext cx="1140460" cy="8947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6821280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6703" y="764110"/>
            <a:ext cx="7878171" cy="555540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STATICKÁ A DYNAMICKÁ ZATĚŽOVÁCÍ ZKOUŠKA</a:t>
            </a:r>
            <a:endParaRPr lang="cs-CZ" sz="1800" dirty="0" smtClean="0"/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59" y="1399078"/>
            <a:ext cx="5567997" cy="417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obsah 2"/>
          <p:cNvSpPr txBox="1">
            <a:spLocks/>
          </p:cNvSpPr>
          <p:nvPr/>
        </p:nvSpPr>
        <p:spPr>
          <a:xfrm>
            <a:off x="1900582" y="5758998"/>
            <a:ext cx="5495898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Rozmístění snímačů v příčném řezu (střed rozpětí)</a:t>
            </a: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10" name="Obrázek 9"/>
          <p:cNvPicPr/>
          <p:nvPr/>
        </p:nvPicPr>
        <p:blipFill rotWithShape="1">
          <a:blip r:embed="rId3"/>
          <a:srcRect l="52045" t="19011"/>
          <a:stretch/>
        </p:blipFill>
        <p:spPr>
          <a:xfrm>
            <a:off x="5836920" y="1342116"/>
            <a:ext cx="2595880" cy="1756683"/>
          </a:xfrm>
          <a:prstGeom prst="rect">
            <a:avLst/>
          </a:prstGeom>
        </p:spPr>
      </p:pic>
      <p:pic>
        <p:nvPicPr>
          <p:cNvPr id="12" name="Obrázek 11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29680" y="3128010"/>
            <a:ext cx="1930400" cy="25107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obrázek 1" descr="cvut-logo-bw-600"/>
          <p:cNvPicPr/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7785" t="-9196" r="-7188" b="-7279"/>
          <a:stretch/>
        </p:blipFill>
        <p:spPr bwMode="auto">
          <a:xfrm>
            <a:off x="449582" y="5302882"/>
            <a:ext cx="972818" cy="85407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4235668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86"/>
          <a:stretch/>
        </p:blipFill>
        <p:spPr bwMode="auto">
          <a:xfrm>
            <a:off x="3906020" y="1228688"/>
            <a:ext cx="2468901" cy="238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Obrázek 13"/>
          <p:cNvPicPr/>
          <p:nvPr/>
        </p:nvPicPr>
        <p:blipFill>
          <a:blip r:embed="rId3"/>
          <a:stretch>
            <a:fillRect/>
          </a:stretch>
        </p:blipFill>
        <p:spPr>
          <a:xfrm>
            <a:off x="4958245" y="3316824"/>
            <a:ext cx="3362795" cy="2350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6703" y="764110"/>
            <a:ext cx="7878171" cy="555540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STATICKÁ A DYNAMICKÁ ZATĚŽOVÁCÍ ZKOUŠKA</a:t>
            </a:r>
            <a:endParaRPr lang="cs-CZ" sz="1800" dirty="0" smtClean="0"/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>
          <a:xfrm>
            <a:off x="946315" y="5783042"/>
            <a:ext cx="7581900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Měření svislých deformací pomocí radarové interferometrie </a:t>
            </a: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 flipH="1" flipV="1">
            <a:off x="6024850" y="3836566"/>
            <a:ext cx="55108" cy="558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16" name="Ovál 15"/>
          <p:cNvSpPr/>
          <p:nvPr/>
        </p:nvSpPr>
        <p:spPr>
          <a:xfrm flipH="1">
            <a:off x="6041999" y="4577957"/>
            <a:ext cx="55109" cy="5585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  <a14:imgEffect>
                      <a14:colorTemperature colorTemp="46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31" y="1279424"/>
            <a:ext cx="2695410" cy="2127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ázek 4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780" y="1228688"/>
            <a:ext cx="2479517" cy="1724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500"/>
                    </a14:imgEffect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50" y="3317029"/>
            <a:ext cx="2962610" cy="2440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3932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6216" y="748207"/>
            <a:ext cx="7878171" cy="54789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STATICKÁ A DYNAMICKÁ ZATĚŽOVÁCÍ ZKOUŠKA</a:t>
            </a:r>
          </a:p>
          <a:p>
            <a:pPr marL="0" indent="0" algn="ctr">
              <a:buNone/>
            </a:pPr>
            <a:endParaRPr lang="cs-CZ" sz="1600" b="1" dirty="0" smtClean="0"/>
          </a:p>
          <a:p>
            <a:r>
              <a:rPr lang="cs-CZ" sz="1800" b="1" dirty="0" smtClean="0">
                <a:solidFill>
                  <a:srgbClr val="FF0000"/>
                </a:solidFill>
              </a:rPr>
              <a:t>výsledky </a:t>
            </a:r>
            <a:r>
              <a:rPr lang="cs-CZ" sz="1800" dirty="0"/>
              <a:t>m</a:t>
            </a:r>
            <a:r>
              <a:rPr lang="cs-CZ" sz="1800" dirty="0" smtClean="0"/>
              <a:t>ěřených</a:t>
            </a:r>
            <a:r>
              <a:rPr lang="cs-CZ" sz="1800" b="1" dirty="0" smtClean="0">
                <a:solidFill>
                  <a:srgbClr val="FF0000"/>
                </a:solidFill>
              </a:rPr>
              <a:t> </a:t>
            </a:r>
            <a:r>
              <a:rPr lang="cs-CZ" sz="1800" dirty="0"/>
              <a:t>veličin </a:t>
            </a:r>
            <a:r>
              <a:rPr lang="cs-CZ" sz="1800" dirty="0" smtClean="0"/>
              <a:t>jsou ve </a:t>
            </a:r>
            <a:r>
              <a:rPr lang="cs-CZ" sz="1800" b="1" dirty="0" smtClean="0">
                <a:solidFill>
                  <a:srgbClr val="FF0000"/>
                </a:solidFill>
              </a:rPr>
              <a:t>shodě s </a:t>
            </a:r>
            <a:r>
              <a:rPr lang="cs-CZ" sz="1800" b="1" dirty="0">
                <a:solidFill>
                  <a:srgbClr val="FF0000"/>
                </a:solidFill>
              </a:rPr>
              <a:t>výpočetním </a:t>
            </a:r>
            <a:r>
              <a:rPr lang="cs-CZ" sz="1800" b="1" dirty="0" smtClean="0">
                <a:solidFill>
                  <a:srgbClr val="FF0000"/>
                </a:solidFill>
              </a:rPr>
              <a:t>modelem</a:t>
            </a:r>
          </a:p>
          <a:p>
            <a:r>
              <a:rPr lang="cs-CZ" sz="1800" dirty="0" smtClean="0"/>
              <a:t>výpočetní model využit pro výpočet </a:t>
            </a:r>
            <a:r>
              <a:rPr lang="cs-CZ" sz="1800" b="1" dirty="0" smtClean="0">
                <a:solidFill>
                  <a:srgbClr val="FF0000"/>
                </a:solidFill>
              </a:rPr>
              <a:t>odezvy</a:t>
            </a:r>
            <a:r>
              <a:rPr lang="cs-CZ" sz="1800" b="1" dirty="0" smtClean="0"/>
              <a:t> na pohyblivé zatížení</a:t>
            </a:r>
          </a:p>
          <a:p>
            <a:r>
              <a:rPr lang="cs-CZ" sz="1800" dirty="0" smtClean="0"/>
              <a:t>z výsledků odezvy odvozena </a:t>
            </a:r>
            <a:r>
              <a:rPr lang="cs-CZ" sz="1800" b="1" dirty="0" smtClean="0">
                <a:solidFill>
                  <a:srgbClr val="FF0000"/>
                </a:solidFill>
              </a:rPr>
              <a:t>spektra</a:t>
            </a:r>
            <a:r>
              <a:rPr lang="cs-CZ" sz="1800" b="1" dirty="0" smtClean="0"/>
              <a:t> rozkmitů napětí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>
          <a:xfrm>
            <a:off x="1290982" y="5758998"/>
            <a:ext cx="6633818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Porovnání experimentu s výsledky výpočtu vlastní tvarů a frekvencí </a:t>
            </a: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226943"/>
              </p:ext>
            </p:extLst>
          </p:nvPr>
        </p:nvGraphicFramePr>
        <p:xfrm>
          <a:off x="648602" y="2712429"/>
          <a:ext cx="4218038" cy="2948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List" r:id="rId3" imgW="4061503" imgH="2842344" progId="Excel.Sheet.8">
                  <p:embed/>
                </p:oleObj>
              </mc:Choice>
              <mc:Fallback>
                <p:oleObj name="List" r:id="rId3" imgW="4061503" imgH="2842344" progId="Excel.Shee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602" y="2712429"/>
                        <a:ext cx="4218038" cy="294889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Obrázek 14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2" r="40105"/>
          <a:stretch/>
        </p:blipFill>
        <p:spPr bwMode="auto">
          <a:xfrm>
            <a:off x="4983481" y="2717590"/>
            <a:ext cx="3611879" cy="295301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Zaoblený obdélník 15"/>
          <p:cNvSpPr/>
          <p:nvPr/>
        </p:nvSpPr>
        <p:spPr>
          <a:xfrm>
            <a:off x="2831066" y="4178461"/>
            <a:ext cx="1058028" cy="1489611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794577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6704" y="957151"/>
            <a:ext cx="8192496" cy="51034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PŘEDMĚT ZADÁNÍ PŘÍPRAVNÉ </a:t>
            </a:r>
            <a:r>
              <a:rPr lang="cs-CZ" sz="2400" b="1" dirty="0"/>
              <a:t>DOKUMENTACE (PD</a:t>
            </a:r>
            <a:r>
              <a:rPr lang="cs-CZ" sz="2400" b="1" dirty="0" smtClean="0"/>
              <a:t>)</a:t>
            </a:r>
          </a:p>
          <a:p>
            <a:pPr marL="0" indent="0" algn="ctr">
              <a:buNone/>
            </a:pPr>
            <a:endParaRPr lang="cs-CZ" sz="1000" b="1" dirty="0" smtClean="0"/>
          </a:p>
          <a:p>
            <a:r>
              <a:rPr lang="cs-CZ" sz="2000" b="1" dirty="0" smtClean="0">
                <a:solidFill>
                  <a:srgbClr val="FF0000"/>
                </a:solidFill>
              </a:rPr>
              <a:t>návrh rekonstrukce mostu</a:t>
            </a:r>
            <a:r>
              <a:rPr lang="cs-CZ" sz="2000" dirty="0" smtClean="0">
                <a:solidFill>
                  <a:srgbClr val="FF0000"/>
                </a:solidFill>
              </a:rPr>
              <a:t> </a:t>
            </a:r>
            <a:r>
              <a:rPr lang="cs-CZ" sz="2000" b="1" dirty="0" smtClean="0">
                <a:solidFill>
                  <a:srgbClr val="FF0000"/>
                </a:solidFill>
              </a:rPr>
              <a:t>s využitím stávajících OK</a:t>
            </a:r>
            <a:r>
              <a:rPr lang="cs-CZ" sz="2000" b="1" dirty="0" smtClean="0"/>
              <a:t> </a:t>
            </a:r>
            <a:r>
              <a:rPr lang="cs-CZ" sz="2000" dirty="0" smtClean="0"/>
              <a:t>při zajištění provozu </a:t>
            </a:r>
            <a:r>
              <a:rPr lang="cs-CZ" sz="2000" b="1" dirty="0" smtClean="0"/>
              <a:t>na 30 let </a:t>
            </a:r>
            <a:r>
              <a:rPr lang="cs-CZ" sz="2000" dirty="0" smtClean="0"/>
              <a:t>se zachováním alespoň stávající přechodnosti </a:t>
            </a:r>
            <a:r>
              <a:rPr lang="cs-CZ" sz="2000" b="1" u="sng" dirty="0" smtClean="0">
                <a:solidFill>
                  <a:srgbClr val="FF0000"/>
                </a:solidFill>
              </a:rPr>
              <a:t>TTZ C3/60</a:t>
            </a:r>
          </a:p>
          <a:p>
            <a:r>
              <a:rPr lang="cs-CZ" sz="2000" b="1" dirty="0" smtClean="0"/>
              <a:t>stanovení </a:t>
            </a:r>
            <a:r>
              <a:rPr lang="cs-CZ" sz="2000" b="1" dirty="0"/>
              <a:t>zatížitelnosti </a:t>
            </a:r>
            <a:r>
              <a:rPr lang="cs-CZ" sz="2000" b="1" dirty="0" smtClean="0"/>
              <a:t>a posouzení přechodnosti dle </a:t>
            </a:r>
            <a:r>
              <a:rPr lang="cs-CZ" sz="2000" b="1" dirty="0" smtClean="0">
                <a:solidFill>
                  <a:srgbClr val="FF0000"/>
                </a:solidFill>
              </a:rPr>
              <a:t>MP 2015</a:t>
            </a:r>
            <a:endParaRPr lang="cs-CZ" sz="2000" b="1" dirty="0" smtClean="0"/>
          </a:p>
          <a:p>
            <a:pPr marL="0" indent="0">
              <a:buNone/>
            </a:pPr>
            <a:endParaRPr lang="cs-CZ" sz="600" b="1" dirty="0" smtClean="0"/>
          </a:p>
          <a:p>
            <a:r>
              <a:rPr lang="cs-CZ" sz="2000" b="1" dirty="0">
                <a:solidFill>
                  <a:srgbClr val="FF0000"/>
                </a:solidFill>
              </a:rPr>
              <a:t>průzkum</a:t>
            </a:r>
            <a:r>
              <a:rPr lang="cs-CZ" sz="2000" b="1" dirty="0"/>
              <a:t> ocelové konstrukce a spodní stavby</a:t>
            </a:r>
            <a:r>
              <a:rPr lang="cs-CZ" sz="2000" dirty="0" smtClean="0"/>
              <a:t>  </a:t>
            </a:r>
          </a:p>
          <a:p>
            <a:pPr marL="0" indent="0">
              <a:buNone/>
            </a:pPr>
            <a:endParaRPr lang="cs-CZ" sz="600" dirty="0"/>
          </a:p>
          <a:p>
            <a:r>
              <a:rPr lang="cs-CZ" sz="2000" b="1" dirty="0">
                <a:solidFill>
                  <a:srgbClr val="FF0000"/>
                </a:solidFill>
              </a:rPr>
              <a:t>zkoušky vzorků oceli</a:t>
            </a:r>
            <a:r>
              <a:rPr lang="cs-CZ" sz="2000" b="1" dirty="0"/>
              <a:t> </a:t>
            </a:r>
            <a:r>
              <a:rPr lang="cs-CZ" sz="2000" dirty="0"/>
              <a:t>(</a:t>
            </a:r>
            <a:r>
              <a:rPr lang="cs-CZ" sz="2000" dirty="0" smtClean="0"/>
              <a:t>mechanické, metalografické, CEV)</a:t>
            </a:r>
          </a:p>
          <a:p>
            <a:pPr marL="0" indent="0">
              <a:buNone/>
            </a:pPr>
            <a:endParaRPr lang="cs-CZ" sz="800" dirty="0"/>
          </a:p>
          <a:p>
            <a:r>
              <a:rPr lang="cs-CZ" sz="2000" dirty="0" smtClean="0"/>
              <a:t>provedení </a:t>
            </a:r>
            <a:r>
              <a:rPr lang="cs-CZ" sz="2000" b="1" dirty="0">
                <a:solidFill>
                  <a:srgbClr val="FF0000"/>
                </a:solidFill>
              </a:rPr>
              <a:t>statické a dynamické ověřovací zatěžovací zkoušky </a:t>
            </a:r>
            <a:r>
              <a:rPr lang="cs-CZ" sz="2000" dirty="0"/>
              <a:t>(ověření reálného chování</a:t>
            </a:r>
            <a:r>
              <a:rPr lang="cs-CZ" sz="2000" dirty="0" smtClean="0"/>
              <a:t>)</a:t>
            </a:r>
          </a:p>
          <a:p>
            <a:pPr marL="0" indent="0">
              <a:buNone/>
            </a:pPr>
            <a:endParaRPr lang="cs-CZ" sz="700" dirty="0"/>
          </a:p>
          <a:p>
            <a:r>
              <a:rPr lang="cs-CZ" sz="2000" dirty="0" smtClean="0"/>
              <a:t>provedení </a:t>
            </a:r>
            <a:r>
              <a:rPr lang="cs-CZ" sz="2000" b="1" dirty="0"/>
              <a:t>dlouhodobého monitoringu </a:t>
            </a:r>
            <a:r>
              <a:rPr lang="cs-CZ" sz="2000" dirty="0"/>
              <a:t>účinků dopravního zatížení (</a:t>
            </a:r>
            <a:r>
              <a:rPr lang="cs-CZ" sz="2000" b="1" dirty="0"/>
              <a:t>stanovení spekter </a:t>
            </a:r>
            <a:r>
              <a:rPr lang="cs-CZ" sz="2000" dirty="0"/>
              <a:t>napětí pro </a:t>
            </a:r>
            <a:r>
              <a:rPr lang="cs-CZ" sz="2000" dirty="0" smtClean="0"/>
              <a:t>posouzení </a:t>
            </a:r>
            <a:r>
              <a:rPr lang="cs-CZ" sz="2000" dirty="0"/>
              <a:t>mezního stavu </a:t>
            </a:r>
            <a:r>
              <a:rPr lang="cs-CZ" sz="2000" dirty="0" smtClean="0"/>
              <a:t>únavy </a:t>
            </a:r>
            <a:r>
              <a:rPr lang="cs-CZ" sz="2000" b="1" dirty="0" smtClean="0"/>
              <a:t>kumulací</a:t>
            </a:r>
            <a:r>
              <a:rPr lang="cs-CZ" sz="2000" dirty="0" smtClean="0"/>
              <a:t> </a:t>
            </a:r>
            <a:r>
              <a:rPr lang="cs-CZ" sz="2000" b="1" dirty="0"/>
              <a:t>únavového</a:t>
            </a:r>
            <a:r>
              <a:rPr lang="cs-CZ" sz="2000" dirty="0"/>
              <a:t> </a:t>
            </a:r>
            <a:r>
              <a:rPr lang="cs-CZ" sz="2000" b="1" dirty="0"/>
              <a:t>poškození</a:t>
            </a:r>
            <a:r>
              <a:rPr lang="cs-CZ" sz="2000" dirty="0"/>
              <a:t> podle </a:t>
            </a:r>
            <a:r>
              <a:rPr lang="cs-CZ" sz="2000" dirty="0" err="1" smtClean="0"/>
              <a:t>Palmgren-Minera</a:t>
            </a:r>
            <a:r>
              <a:rPr lang="cs-CZ" sz="2000" dirty="0" smtClean="0"/>
              <a:t>)</a:t>
            </a: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1914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54323" y="720931"/>
            <a:ext cx="8291557" cy="50016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/>
              <a:t>ANALÝZA DOPRAVNÍ ZATÍŽENÍ </a:t>
            </a:r>
            <a:endParaRPr lang="cs-CZ" sz="2400" b="1" dirty="0" smtClean="0"/>
          </a:p>
          <a:p>
            <a:pPr marL="0" indent="0" algn="ctr">
              <a:buNone/>
            </a:pPr>
            <a:endParaRPr lang="cs-CZ" sz="400" b="1" dirty="0" smtClean="0"/>
          </a:p>
          <a:p>
            <a:r>
              <a:rPr lang="cs-CZ" sz="2000" dirty="0" smtClean="0"/>
              <a:t>historické a výhledové zatížení dopravou </a:t>
            </a:r>
            <a:r>
              <a:rPr lang="cs-CZ" sz="2000" b="1" dirty="0" smtClean="0">
                <a:solidFill>
                  <a:srgbClr val="FF0000"/>
                </a:solidFill>
              </a:rPr>
              <a:t>1901 až 2055 </a:t>
            </a:r>
          </a:p>
          <a:p>
            <a:pPr marL="0" indent="0">
              <a:buNone/>
            </a:pPr>
            <a:r>
              <a:rPr lang="cs-CZ" sz="2000" b="1" dirty="0" smtClean="0">
                <a:solidFill>
                  <a:srgbClr val="FF0000"/>
                </a:solidFill>
              </a:rPr>
              <a:t>     </a:t>
            </a:r>
            <a:r>
              <a:rPr lang="cs-CZ" sz="2000" dirty="0" smtClean="0"/>
              <a:t>(</a:t>
            </a:r>
            <a:r>
              <a:rPr lang="cs-CZ" sz="2000" i="1" dirty="0" smtClean="0">
                <a:solidFill>
                  <a:srgbClr val="00B050"/>
                </a:solidFill>
              </a:rPr>
              <a:t>Rakousko-Uhersko </a:t>
            </a:r>
            <a:r>
              <a:rPr lang="cs-CZ" sz="2000" i="1" dirty="0" smtClean="0">
                <a:solidFill>
                  <a:srgbClr val="00B050"/>
                </a:solidFill>
                <a:latin typeface="Arial"/>
                <a:cs typeface="Arial"/>
              </a:rPr>
              <a:t>→</a:t>
            </a:r>
            <a:r>
              <a:rPr lang="cs-CZ" sz="2000" i="1" dirty="0" smtClean="0">
                <a:solidFill>
                  <a:srgbClr val="00B050"/>
                </a:solidFill>
              </a:rPr>
              <a:t> Československo</a:t>
            </a:r>
            <a:r>
              <a:rPr lang="cs-CZ" sz="2000" i="1" dirty="0">
                <a:solidFill>
                  <a:srgbClr val="00B050"/>
                </a:solidFill>
                <a:latin typeface="Arial"/>
                <a:cs typeface="Arial"/>
              </a:rPr>
              <a:t> →</a:t>
            </a:r>
            <a:r>
              <a:rPr lang="cs-CZ" sz="2000" i="1" dirty="0" smtClean="0">
                <a:solidFill>
                  <a:srgbClr val="00B050"/>
                </a:solidFill>
              </a:rPr>
              <a:t> Česká republika</a:t>
            </a:r>
            <a:r>
              <a:rPr lang="cs-CZ" sz="2000" dirty="0" smtClean="0"/>
              <a:t>)</a:t>
            </a:r>
          </a:p>
          <a:p>
            <a:r>
              <a:rPr lang="cs-CZ" sz="2000" dirty="0"/>
              <a:t>výhledová  skladba dopravy (</a:t>
            </a:r>
            <a:r>
              <a:rPr lang="cs-CZ" sz="2000" b="1" dirty="0">
                <a:solidFill>
                  <a:srgbClr val="FF0000"/>
                </a:solidFill>
              </a:rPr>
              <a:t>zvýšení až na 406 přejezdů/den</a:t>
            </a:r>
            <a:r>
              <a:rPr lang="cs-CZ" sz="2000" dirty="0" smtClean="0"/>
              <a:t>)</a:t>
            </a:r>
          </a:p>
          <a:p>
            <a:r>
              <a:rPr lang="cs-CZ" sz="2000" dirty="0" smtClean="0"/>
              <a:t>vazba </a:t>
            </a:r>
            <a:r>
              <a:rPr lang="cs-CZ" sz="2000" b="1" dirty="0" smtClean="0"/>
              <a:t>Branický most </a:t>
            </a:r>
            <a:r>
              <a:rPr lang="cs-CZ" sz="2000" dirty="0" smtClean="0"/>
              <a:t>(Jižní spojka) / mosty </a:t>
            </a:r>
            <a:r>
              <a:rPr lang="cs-CZ" sz="2000" b="1" dirty="0"/>
              <a:t>Pod </a:t>
            </a:r>
            <a:r>
              <a:rPr lang="cs-CZ" sz="2000" b="1" dirty="0" smtClean="0"/>
              <a:t>Vyšehradem</a:t>
            </a:r>
          </a:p>
          <a:p>
            <a:endParaRPr lang="cs-CZ" sz="2000" dirty="0" smtClean="0"/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dirty="0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793743"/>
              </p:ext>
            </p:extLst>
          </p:nvPr>
        </p:nvGraphicFramePr>
        <p:xfrm>
          <a:off x="541020" y="2758440"/>
          <a:ext cx="8229599" cy="3467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74532086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b="1" dirty="0"/>
              <a:t>REKONSTRUKCE MOSTŮ POD VYŠEHRADEM V </a:t>
            </a:r>
            <a:r>
              <a:rPr lang="cs-CZ" sz="2000" b="1" dirty="0" smtClean="0"/>
              <a:t>PRAZE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01728" y="907040"/>
            <a:ext cx="8239072" cy="517604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cap="all" dirty="0" smtClean="0"/>
              <a:t>statický přepočet mostu</a:t>
            </a:r>
          </a:p>
          <a:p>
            <a:pPr marL="0" lvl="0" indent="0">
              <a:buNone/>
            </a:pPr>
            <a:r>
              <a:rPr lang="cs-CZ" sz="1800" b="1" dirty="0" smtClean="0"/>
              <a:t>v rámci přepočtu bylo provedeno:</a:t>
            </a:r>
          </a:p>
          <a:p>
            <a:pPr lvl="0"/>
            <a:r>
              <a:rPr lang="cs-CZ" sz="1800" b="1" dirty="0" err="1" smtClean="0"/>
              <a:t>stabilitní</a:t>
            </a:r>
            <a:r>
              <a:rPr lang="cs-CZ" sz="1800" b="1" dirty="0" smtClean="0"/>
              <a:t> analýza </a:t>
            </a:r>
            <a:r>
              <a:rPr lang="cs-CZ" sz="1800" dirty="0" smtClean="0"/>
              <a:t>konstrukce 	–  </a:t>
            </a:r>
            <a:r>
              <a:rPr lang="cs-CZ" sz="1800" b="1" dirty="0" smtClean="0">
                <a:solidFill>
                  <a:srgbClr val="FF0000"/>
                </a:solidFill>
              </a:rPr>
              <a:t>vzpěrné délky tlačených prutů</a:t>
            </a:r>
          </a:p>
          <a:p>
            <a:pPr lvl="0"/>
            <a:r>
              <a:rPr lang="cs-CZ" sz="1800" b="1" dirty="0" smtClean="0"/>
              <a:t>nelineární analýza</a:t>
            </a:r>
            <a:r>
              <a:rPr lang="cs-CZ" sz="1800" dirty="0" smtClean="0"/>
              <a:t> konstrukce 	–  </a:t>
            </a:r>
            <a:r>
              <a:rPr lang="cs-CZ" sz="1800" b="1" dirty="0" smtClean="0">
                <a:solidFill>
                  <a:srgbClr val="FF0000"/>
                </a:solidFill>
              </a:rPr>
              <a:t>vliv II. řádu</a:t>
            </a:r>
          </a:p>
          <a:p>
            <a:pPr lvl="0"/>
            <a:r>
              <a:rPr lang="cs-CZ" sz="1800" b="1" dirty="0"/>
              <a:t>dynamický analýza </a:t>
            </a:r>
            <a:r>
              <a:rPr lang="cs-CZ" sz="1800" dirty="0"/>
              <a:t>konstrukce 	–  </a:t>
            </a:r>
            <a:r>
              <a:rPr lang="cs-CZ" sz="1800" b="1" dirty="0" smtClean="0">
                <a:solidFill>
                  <a:srgbClr val="FF0000"/>
                </a:solidFill>
              </a:rPr>
              <a:t>charakteristiky mostní konstrukce</a:t>
            </a:r>
          </a:p>
          <a:p>
            <a:r>
              <a:rPr lang="cs-CZ" sz="1800" b="1" dirty="0" smtClean="0"/>
              <a:t>dynamický analýza</a:t>
            </a:r>
            <a:r>
              <a:rPr lang="cs-CZ" sz="1800" dirty="0" smtClean="0"/>
              <a:t> </a:t>
            </a:r>
            <a:r>
              <a:rPr lang="cs-CZ" sz="1800" dirty="0"/>
              <a:t>konstrukce </a:t>
            </a:r>
            <a:r>
              <a:rPr lang="cs-CZ" sz="1800" dirty="0" smtClean="0"/>
              <a:t>	–  </a:t>
            </a:r>
            <a:r>
              <a:rPr lang="cs-CZ" sz="1800" b="1" dirty="0" smtClean="0">
                <a:solidFill>
                  <a:srgbClr val="FF0000"/>
                </a:solidFill>
              </a:rPr>
              <a:t>odezva konstrukce </a:t>
            </a:r>
            <a:r>
              <a:rPr lang="cs-CZ" sz="1800" dirty="0" smtClean="0"/>
              <a:t>na dynamické				    zatížení dopravou pro stanovení </a:t>
            </a:r>
            <a:r>
              <a:rPr lang="cs-CZ" sz="1800" dirty="0"/>
              <a:t>spekter </a:t>
            </a:r>
            <a:r>
              <a:rPr lang="cs-CZ" sz="1800" dirty="0" smtClean="0"/>
              <a:t>				    rozkmitů napětí (pro posouzení únavy)</a:t>
            </a:r>
          </a:p>
          <a:p>
            <a:endParaRPr lang="cs-CZ" sz="800" dirty="0" smtClean="0"/>
          </a:p>
          <a:p>
            <a:pPr marL="0" lvl="0" indent="0">
              <a:buNone/>
            </a:pPr>
            <a:r>
              <a:rPr lang="cs-CZ" sz="1800" dirty="0" smtClean="0"/>
              <a:t> dle zásad Metodického pokynu SŽDC pro stanovení zatížitelnosti mostů </a:t>
            </a:r>
            <a:endParaRPr lang="cs-CZ" sz="1800" b="1" dirty="0"/>
          </a:p>
          <a:p>
            <a:pPr lvl="0"/>
            <a:r>
              <a:rPr lang="cs-CZ" sz="1800" b="1" dirty="0" smtClean="0"/>
              <a:t>stanovení </a:t>
            </a:r>
            <a:r>
              <a:rPr lang="cs-CZ" sz="1800" b="1" dirty="0"/>
              <a:t>zatížitelnosti  </a:t>
            </a:r>
            <a:r>
              <a:rPr lang="cs-CZ" sz="1800" dirty="0" smtClean="0"/>
              <a:t>	–  mezní stav únosnosti                                </a:t>
            </a:r>
            <a:r>
              <a:rPr lang="cs-CZ" sz="1800" b="1" dirty="0" smtClean="0">
                <a:solidFill>
                  <a:srgbClr val="FF0000"/>
                </a:solidFill>
              </a:rPr>
              <a:t>v nejvyšší kategorii D</a:t>
            </a:r>
            <a:r>
              <a:rPr lang="cs-CZ" sz="1800" b="1" dirty="0" smtClean="0"/>
              <a:t>	</a:t>
            </a:r>
            <a:r>
              <a:rPr lang="cs-CZ" sz="1800" dirty="0" smtClean="0"/>
              <a:t>	–  mezní </a:t>
            </a:r>
            <a:r>
              <a:rPr lang="cs-CZ" sz="1800" dirty="0"/>
              <a:t>stav </a:t>
            </a:r>
            <a:r>
              <a:rPr lang="cs-CZ" sz="1800" dirty="0" smtClean="0"/>
              <a:t>únavy</a:t>
            </a:r>
          </a:p>
          <a:p>
            <a:pPr marL="1371600" lvl="3" indent="0">
              <a:buNone/>
            </a:pPr>
            <a:r>
              <a:rPr lang="cs-CZ" sz="1800" dirty="0"/>
              <a:t>	</a:t>
            </a:r>
            <a:r>
              <a:rPr lang="cs-CZ" sz="1800" dirty="0" smtClean="0"/>
              <a:t>		</a:t>
            </a:r>
            <a:r>
              <a:rPr lang="cs-CZ" sz="1800" dirty="0"/>
              <a:t>– </a:t>
            </a:r>
            <a:r>
              <a:rPr lang="cs-CZ" sz="1800" dirty="0" smtClean="0"/>
              <a:t> mezní </a:t>
            </a:r>
            <a:r>
              <a:rPr lang="cs-CZ" sz="1800" dirty="0"/>
              <a:t>stav </a:t>
            </a:r>
            <a:r>
              <a:rPr lang="cs-CZ" sz="1800" dirty="0" smtClean="0"/>
              <a:t>použitelnosti</a:t>
            </a:r>
          </a:p>
          <a:p>
            <a:pPr marL="1371600" lvl="3" indent="0">
              <a:buNone/>
            </a:pPr>
            <a:endParaRPr lang="cs-CZ" sz="800" dirty="0"/>
          </a:p>
          <a:p>
            <a:r>
              <a:rPr lang="cs-CZ" sz="1800" b="1" dirty="0" smtClean="0"/>
              <a:t>posouzení přechodnosti</a:t>
            </a:r>
            <a:r>
              <a:rPr lang="cs-CZ" sz="1800" dirty="0" smtClean="0"/>
              <a:t>	</a:t>
            </a:r>
            <a:r>
              <a:rPr lang="cs-CZ" sz="1800" dirty="0"/>
              <a:t>– </a:t>
            </a:r>
            <a:r>
              <a:rPr lang="cs-CZ" sz="1800" dirty="0" smtClean="0"/>
              <a:t> nejvyšší traťovou třídou zatížení (TTZ) a 				    k ní přidruženou rychlostí</a:t>
            </a:r>
            <a:endParaRPr lang="cs-CZ" sz="1800" dirty="0"/>
          </a:p>
          <a:p>
            <a:pPr marL="0" lvl="0" indent="0">
              <a:buNone/>
            </a:pPr>
            <a:endParaRPr lang="cs-CZ" sz="1800" b="1" dirty="0"/>
          </a:p>
          <a:p>
            <a:pPr marL="0" lvl="0" indent="0">
              <a:buNone/>
            </a:pPr>
            <a:endParaRPr lang="cs-CZ" b="1" dirty="0"/>
          </a:p>
          <a:p>
            <a:pPr marL="0" indent="0" algn="ctr">
              <a:buNone/>
            </a:pPr>
            <a:r>
              <a:rPr lang="cs-CZ" sz="2400" b="1" cap="all" dirty="0" smtClean="0"/>
              <a:t> </a:t>
            </a: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28390344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2749444" y="1214539"/>
            <a:ext cx="6314632" cy="3870929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b="1" dirty="0"/>
              <a:t>REKONSTRUKCE MOSTŮ POD VYŠEHRADEM V </a:t>
            </a:r>
            <a:r>
              <a:rPr lang="cs-CZ" sz="2000" b="1" dirty="0" smtClean="0"/>
              <a:t>PRAZE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72848" y="805440"/>
            <a:ext cx="7488557" cy="49374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cap="all" dirty="0" smtClean="0"/>
              <a:t>statický přepočet mostu</a:t>
            </a:r>
          </a:p>
          <a:p>
            <a:pPr marL="0" indent="0" algn="ctr">
              <a:buNone/>
            </a:pPr>
            <a:endParaRPr lang="cs-CZ" sz="2400" b="1" cap="all" dirty="0" smtClean="0"/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8" name="Zástupný symbol pro obsah 2"/>
          <p:cNvSpPr txBox="1">
            <a:spLocks/>
          </p:cNvSpPr>
          <p:nvPr/>
        </p:nvSpPr>
        <p:spPr>
          <a:xfrm>
            <a:off x="1376735" y="5735144"/>
            <a:ext cx="6765401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600" i="1" dirty="0" smtClean="0"/>
              <a:t> Výpočetní </a:t>
            </a:r>
            <a:r>
              <a:rPr lang="cs-CZ" sz="1600" i="1" dirty="0"/>
              <a:t>model 3D – </a:t>
            </a:r>
            <a:r>
              <a:rPr lang="cs-CZ" sz="1600" i="1" dirty="0" err="1"/>
              <a:t>rendering</a:t>
            </a:r>
            <a:r>
              <a:rPr lang="cs-CZ" sz="1600" i="1" dirty="0"/>
              <a:t>  výpočetního modelu </a:t>
            </a:r>
            <a:r>
              <a:rPr lang="cs-CZ" sz="1600" i="1" dirty="0" smtClean="0"/>
              <a:t>(MIDAS Civil)</a:t>
            </a:r>
            <a:endParaRPr lang="cs-CZ" sz="1600" dirty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>
          <a:xfrm>
            <a:off x="359643" y="3148826"/>
            <a:ext cx="6172623" cy="246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1800" dirty="0" smtClean="0"/>
              <a:t>3D výpočetní model ve                               </a:t>
            </a:r>
            <a:r>
              <a:rPr lang="cs-CZ" sz="1800" b="1" dirty="0" smtClean="0">
                <a:solidFill>
                  <a:srgbClr val="FF0000"/>
                </a:solidFill>
              </a:rPr>
              <a:t>specializovaném  SW </a:t>
            </a:r>
            <a:r>
              <a:rPr lang="cs-CZ" sz="1800" dirty="0" smtClean="0"/>
              <a:t> MIDAS Civil se                                   zohlednění  tuhostí styčníků a členěných prutů</a:t>
            </a:r>
          </a:p>
          <a:p>
            <a:r>
              <a:rPr lang="cs-CZ" sz="1800" dirty="0" smtClean="0"/>
              <a:t>použito </a:t>
            </a:r>
            <a:r>
              <a:rPr lang="cs-CZ" sz="1800" b="1" dirty="0" smtClean="0">
                <a:solidFill>
                  <a:srgbClr val="FF0000"/>
                </a:solidFill>
              </a:rPr>
              <a:t>nejpřesnějších </a:t>
            </a:r>
            <a:r>
              <a:rPr lang="cs-CZ" sz="1800" b="1" dirty="0">
                <a:solidFill>
                  <a:srgbClr val="FF0000"/>
                </a:solidFill>
              </a:rPr>
              <a:t>současných postupů</a:t>
            </a:r>
            <a:r>
              <a:rPr lang="cs-CZ" sz="1800" b="1" dirty="0"/>
              <a:t> </a:t>
            </a:r>
            <a:r>
              <a:rPr lang="cs-CZ" sz="1800" b="1" dirty="0" smtClean="0"/>
              <a:t> </a:t>
            </a:r>
            <a:r>
              <a:rPr lang="cs-CZ" sz="1800" b="1" dirty="0" smtClean="0"/>
              <a:t>v </a:t>
            </a:r>
            <a:r>
              <a:rPr lang="cs-CZ" sz="1800" dirty="0" smtClean="0"/>
              <a:t>oblasti </a:t>
            </a:r>
            <a:r>
              <a:rPr lang="cs-CZ" sz="1800" dirty="0"/>
              <a:t>přepočtů železničních </a:t>
            </a:r>
            <a:r>
              <a:rPr lang="cs-CZ" sz="1800" dirty="0" smtClean="0"/>
              <a:t>mostů </a:t>
            </a:r>
          </a:p>
          <a:p>
            <a:r>
              <a:rPr lang="cs-CZ" sz="1800" dirty="0" smtClean="0"/>
              <a:t>výsledky </a:t>
            </a:r>
            <a:r>
              <a:rPr lang="cs-CZ" sz="1800" dirty="0"/>
              <a:t>výpočtu byly </a:t>
            </a:r>
            <a:r>
              <a:rPr lang="cs-CZ" sz="1800" b="1" dirty="0">
                <a:solidFill>
                  <a:srgbClr val="FF0000"/>
                </a:solidFill>
              </a:rPr>
              <a:t>verifikovány s e</a:t>
            </a:r>
            <a:r>
              <a:rPr lang="cs-CZ" sz="1800" b="1" dirty="0" smtClean="0">
                <a:solidFill>
                  <a:srgbClr val="FF0000"/>
                </a:solidFill>
              </a:rPr>
              <a:t>xperimentálně </a:t>
            </a:r>
            <a:r>
              <a:rPr lang="cs-CZ" sz="1800" dirty="0"/>
              <a:t>zjištěnými měřeními </a:t>
            </a:r>
            <a:endParaRPr lang="cs-CZ" sz="1800" dirty="0" smtClean="0"/>
          </a:p>
          <a:p>
            <a:pPr marL="0" indent="0">
              <a:buFont typeface="Wingdings" pitchFamily="2" charset="2"/>
              <a:buNone/>
            </a:pPr>
            <a:endParaRPr lang="cs-CZ" sz="2400" b="1" dirty="0" smtClean="0"/>
          </a:p>
          <a:p>
            <a:pPr marL="0" indent="0" algn="ctr">
              <a:buFont typeface="Wingdings" pitchFamily="2" charset="2"/>
              <a:buNone/>
            </a:pPr>
            <a:r>
              <a:rPr lang="cs-CZ" sz="2400" b="1" cap="all" dirty="0" smtClean="0"/>
              <a:t> </a:t>
            </a: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776057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699" y="4975281"/>
            <a:ext cx="1303280" cy="74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aoblený obdélník 5"/>
          <p:cNvSpPr/>
          <p:nvPr/>
        </p:nvSpPr>
        <p:spPr>
          <a:xfrm>
            <a:off x="5161280" y="5659120"/>
            <a:ext cx="2976880" cy="4978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b="1" dirty="0"/>
              <a:t>REKONSTRUKCE MOSTŮ POD VYŠEHRADEM V </a:t>
            </a:r>
            <a:r>
              <a:rPr lang="cs-CZ" sz="2000" b="1" dirty="0" smtClean="0"/>
              <a:t>PRAZE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0826" y="946145"/>
            <a:ext cx="8863174" cy="54072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cap="all" dirty="0" smtClean="0"/>
              <a:t>MEZNÍ STAV ÚNAVY </a:t>
            </a:r>
          </a:p>
          <a:p>
            <a:pPr marL="0" indent="0" algn="ctr">
              <a:buNone/>
            </a:pPr>
            <a:endParaRPr lang="cs-CZ" sz="2400" b="1" i="1" cap="all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2400" b="1" i="1" cap="all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2400" b="1" i="1" cap="all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2400" b="1" i="1" cap="all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2400" b="1" i="1" cap="all" dirty="0" smtClean="0">
              <a:solidFill>
                <a:srgbClr val="FF0000"/>
              </a:solidFill>
            </a:endParaRPr>
          </a:p>
          <a:p>
            <a:pPr lvl="0"/>
            <a:endParaRPr lang="cs-CZ" sz="2000" dirty="0" smtClean="0"/>
          </a:p>
          <a:p>
            <a:pPr lvl="0"/>
            <a:r>
              <a:rPr lang="cs-CZ" sz="2000" dirty="0" smtClean="0"/>
              <a:t>posouzení metodou „</a:t>
            </a:r>
            <a:r>
              <a:rPr lang="cs-CZ" sz="2000" b="1" dirty="0" smtClean="0"/>
              <a:t>kumulace</a:t>
            </a:r>
            <a:r>
              <a:rPr lang="cs-CZ" sz="2000" dirty="0" smtClean="0"/>
              <a:t> </a:t>
            </a:r>
            <a:r>
              <a:rPr lang="cs-CZ" sz="2000" b="1" dirty="0"/>
              <a:t>únavového</a:t>
            </a:r>
            <a:r>
              <a:rPr lang="cs-CZ" sz="2000" dirty="0"/>
              <a:t> </a:t>
            </a:r>
            <a:r>
              <a:rPr lang="cs-CZ" sz="2000" b="1" dirty="0" smtClean="0"/>
              <a:t>poškození“</a:t>
            </a:r>
            <a:r>
              <a:rPr lang="cs-CZ" sz="2000" dirty="0" smtClean="0"/>
              <a:t> </a:t>
            </a:r>
            <a:r>
              <a:rPr lang="cs-CZ" sz="2000" dirty="0"/>
              <a:t>podle </a:t>
            </a:r>
            <a:r>
              <a:rPr lang="cs-CZ" sz="2000" dirty="0" err="1" smtClean="0"/>
              <a:t>Palmgren-Minera</a:t>
            </a:r>
            <a:r>
              <a:rPr lang="cs-CZ" sz="2000" dirty="0" smtClean="0"/>
              <a:t> (</a:t>
            </a:r>
            <a:r>
              <a:rPr lang="cs-CZ" sz="2000" i="1" dirty="0" smtClean="0"/>
              <a:t>spektra rozkmitů napětí</a:t>
            </a:r>
            <a:r>
              <a:rPr lang="cs-CZ" sz="2000" dirty="0" smtClean="0"/>
              <a:t>)</a:t>
            </a:r>
          </a:p>
          <a:p>
            <a:pPr lvl="0"/>
            <a:r>
              <a:rPr lang="cs-CZ" sz="2000" b="1" dirty="0" smtClean="0">
                <a:solidFill>
                  <a:srgbClr val="FF0000"/>
                </a:solidFill>
              </a:rPr>
              <a:t>každý cyklus </a:t>
            </a:r>
            <a:r>
              <a:rPr lang="cs-CZ" sz="2000" dirty="0" smtClean="0"/>
              <a:t>způsobuje </a:t>
            </a:r>
            <a:r>
              <a:rPr lang="cs-CZ" sz="2000" b="1" dirty="0" smtClean="0">
                <a:solidFill>
                  <a:srgbClr val="FF0000"/>
                </a:solidFill>
              </a:rPr>
              <a:t>dílčí poškození</a:t>
            </a:r>
            <a:r>
              <a:rPr lang="cs-CZ" sz="2000" dirty="0" smtClean="0"/>
              <a:t>, které se v konstrukci </a:t>
            </a:r>
            <a:r>
              <a:rPr lang="cs-CZ" sz="2000" b="1" dirty="0" smtClean="0">
                <a:solidFill>
                  <a:srgbClr val="FF0000"/>
                </a:solidFill>
              </a:rPr>
              <a:t>kumuluje</a:t>
            </a:r>
          </a:p>
          <a:p>
            <a:pPr marL="0" lvl="0" indent="0">
              <a:buNone/>
            </a:pPr>
            <a:endParaRPr lang="cs-CZ" sz="20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endParaRPr lang="cs-CZ" sz="2000" b="1" dirty="0" smtClean="0">
              <a:solidFill>
                <a:srgbClr val="FF0000"/>
              </a:solidFill>
            </a:endParaRPr>
          </a:p>
          <a:p>
            <a:pPr lvl="0"/>
            <a:r>
              <a:rPr lang="cs-CZ" sz="2000" dirty="0" smtClean="0"/>
              <a:t>při dosazení limitní hodnoty </a:t>
            </a:r>
            <a:r>
              <a:rPr lang="cs-CZ" sz="2000" b="1" i="1" dirty="0" err="1" smtClean="0">
                <a:solidFill>
                  <a:srgbClr val="FF0000"/>
                </a:solidFill>
              </a:rPr>
              <a:t>D</a:t>
            </a:r>
            <a:r>
              <a:rPr lang="cs-CZ" sz="2000" b="1" i="1" baseline="-25000" dirty="0" err="1" smtClean="0">
                <a:solidFill>
                  <a:srgbClr val="FF0000"/>
                </a:solidFill>
              </a:rPr>
              <a:t>d</a:t>
            </a:r>
            <a:r>
              <a:rPr lang="cs-CZ" sz="2000" b="1" i="1" dirty="0" smtClean="0">
                <a:solidFill>
                  <a:srgbClr val="FF0000"/>
                </a:solidFill>
              </a:rPr>
              <a:t> &gt; 1,0 </a:t>
            </a:r>
            <a:r>
              <a:rPr lang="cs-CZ" sz="2000" dirty="0" smtClean="0"/>
              <a:t>se </a:t>
            </a:r>
            <a:r>
              <a:rPr lang="cs-CZ" sz="2000" b="1" dirty="0" smtClean="0">
                <a:solidFill>
                  <a:srgbClr val="FF0000"/>
                </a:solidFill>
              </a:rPr>
              <a:t>vytvoří únavová trhlina</a:t>
            </a:r>
          </a:p>
          <a:p>
            <a:pPr lvl="0"/>
            <a:endParaRPr lang="cs-CZ" sz="2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477" y="1355502"/>
            <a:ext cx="2819400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0" r="47488" b="3542"/>
          <a:stretch/>
        </p:blipFill>
        <p:spPr bwMode="auto">
          <a:xfrm>
            <a:off x="659246" y="1371600"/>
            <a:ext cx="3546994" cy="2153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Zástupný symbol pro obsah 2"/>
          <p:cNvSpPr txBox="1">
            <a:spLocks/>
          </p:cNvSpPr>
          <p:nvPr/>
        </p:nvSpPr>
        <p:spPr>
          <a:xfrm>
            <a:off x="783109" y="3487287"/>
            <a:ext cx="3467615" cy="3249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600" i="1" dirty="0" smtClean="0"/>
              <a:t> </a:t>
            </a:r>
            <a:r>
              <a:rPr lang="cs-CZ" sz="1600" i="1" dirty="0" smtClean="0"/>
              <a:t>průběh </a:t>
            </a:r>
            <a:r>
              <a:rPr lang="cs-CZ" sz="1600" i="1" dirty="0"/>
              <a:t>napětí </a:t>
            </a:r>
            <a:r>
              <a:rPr lang="cs-CZ" sz="1600" i="1" dirty="0" smtClean="0"/>
              <a:t>v závislosti na čase</a:t>
            </a:r>
            <a:endParaRPr lang="cs-CZ" dirty="0" smtClean="0"/>
          </a:p>
        </p:txBody>
      </p:sp>
      <p:sp>
        <p:nvSpPr>
          <p:cNvPr id="4" name="Volný tvar 3"/>
          <p:cNvSpPr/>
          <p:nvPr/>
        </p:nvSpPr>
        <p:spPr>
          <a:xfrm>
            <a:off x="5492578" y="1752066"/>
            <a:ext cx="1631092" cy="1174725"/>
          </a:xfrm>
          <a:custGeom>
            <a:avLst/>
            <a:gdLst>
              <a:gd name="connsiteX0" fmla="*/ 0 w 1631092"/>
              <a:gd name="connsiteY0" fmla="*/ 591370 h 1200737"/>
              <a:gd name="connsiteX1" fmla="*/ 185352 w 1631092"/>
              <a:gd name="connsiteY1" fmla="*/ 1184494 h 1200737"/>
              <a:gd name="connsiteX2" fmla="*/ 586946 w 1631092"/>
              <a:gd name="connsiteY2" fmla="*/ 16781 h 1200737"/>
              <a:gd name="connsiteX3" fmla="*/ 970006 w 1631092"/>
              <a:gd name="connsiteY3" fmla="*/ 1172137 h 1200737"/>
              <a:gd name="connsiteX4" fmla="*/ 1353065 w 1631092"/>
              <a:gd name="connsiteY4" fmla="*/ 10602 h 1200737"/>
              <a:gd name="connsiteX5" fmla="*/ 1575487 w 1631092"/>
              <a:gd name="connsiteY5" fmla="*/ 597548 h 1200737"/>
              <a:gd name="connsiteX6" fmla="*/ 1631092 w 1631092"/>
              <a:gd name="connsiteY6" fmla="*/ 616083 h 1200737"/>
              <a:gd name="connsiteX0" fmla="*/ 0 w 1631092"/>
              <a:gd name="connsiteY0" fmla="*/ 591370 h 1176986"/>
              <a:gd name="connsiteX1" fmla="*/ 228600 w 1631092"/>
              <a:gd name="connsiteY1" fmla="*/ 1159780 h 1176986"/>
              <a:gd name="connsiteX2" fmla="*/ 586946 w 1631092"/>
              <a:gd name="connsiteY2" fmla="*/ 16781 h 1176986"/>
              <a:gd name="connsiteX3" fmla="*/ 970006 w 1631092"/>
              <a:gd name="connsiteY3" fmla="*/ 1172137 h 1176986"/>
              <a:gd name="connsiteX4" fmla="*/ 1353065 w 1631092"/>
              <a:gd name="connsiteY4" fmla="*/ 10602 h 1176986"/>
              <a:gd name="connsiteX5" fmla="*/ 1575487 w 1631092"/>
              <a:gd name="connsiteY5" fmla="*/ 597548 h 1176986"/>
              <a:gd name="connsiteX6" fmla="*/ 1631092 w 1631092"/>
              <a:gd name="connsiteY6" fmla="*/ 616083 h 1176986"/>
              <a:gd name="connsiteX0" fmla="*/ 0 w 1631092"/>
              <a:gd name="connsiteY0" fmla="*/ 597465 h 1183081"/>
              <a:gd name="connsiteX1" fmla="*/ 228600 w 1631092"/>
              <a:gd name="connsiteY1" fmla="*/ 1165875 h 1183081"/>
              <a:gd name="connsiteX2" fmla="*/ 586946 w 1631092"/>
              <a:gd name="connsiteY2" fmla="*/ 22876 h 1183081"/>
              <a:gd name="connsiteX3" fmla="*/ 970006 w 1631092"/>
              <a:gd name="connsiteY3" fmla="*/ 1178232 h 1183081"/>
              <a:gd name="connsiteX4" fmla="*/ 1353065 w 1631092"/>
              <a:gd name="connsiteY4" fmla="*/ 10519 h 1183081"/>
              <a:gd name="connsiteX5" fmla="*/ 1575487 w 1631092"/>
              <a:gd name="connsiteY5" fmla="*/ 603643 h 1183081"/>
              <a:gd name="connsiteX6" fmla="*/ 1631092 w 1631092"/>
              <a:gd name="connsiteY6" fmla="*/ 622178 h 1183081"/>
              <a:gd name="connsiteX0" fmla="*/ 0 w 1631092"/>
              <a:gd name="connsiteY0" fmla="*/ 589109 h 1174725"/>
              <a:gd name="connsiteX1" fmla="*/ 228600 w 1631092"/>
              <a:gd name="connsiteY1" fmla="*/ 1157519 h 1174725"/>
              <a:gd name="connsiteX2" fmla="*/ 586946 w 1631092"/>
              <a:gd name="connsiteY2" fmla="*/ 14520 h 1174725"/>
              <a:gd name="connsiteX3" fmla="*/ 970006 w 1631092"/>
              <a:gd name="connsiteY3" fmla="*/ 1169876 h 1174725"/>
              <a:gd name="connsiteX4" fmla="*/ 1353065 w 1631092"/>
              <a:gd name="connsiteY4" fmla="*/ 2163 h 1174725"/>
              <a:gd name="connsiteX5" fmla="*/ 1575487 w 1631092"/>
              <a:gd name="connsiteY5" fmla="*/ 595287 h 1174725"/>
              <a:gd name="connsiteX6" fmla="*/ 1631092 w 1631092"/>
              <a:gd name="connsiteY6" fmla="*/ 613822 h 117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1092" h="1174725">
                <a:moveTo>
                  <a:pt x="0" y="589109"/>
                </a:moveTo>
                <a:cubicBezTo>
                  <a:pt x="43764" y="933553"/>
                  <a:pt x="130776" y="1253284"/>
                  <a:pt x="228600" y="1157519"/>
                </a:cubicBezTo>
                <a:cubicBezTo>
                  <a:pt x="326424" y="1061754"/>
                  <a:pt x="463378" y="12461"/>
                  <a:pt x="586946" y="14520"/>
                </a:cubicBezTo>
                <a:cubicBezTo>
                  <a:pt x="710514" y="16579"/>
                  <a:pt x="842320" y="1171935"/>
                  <a:pt x="970006" y="1169876"/>
                </a:cubicBezTo>
                <a:cubicBezTo>
                  <a:pt x="1097692" y="1167817"/>
                  <a:pt x="1252151" y="42322"/>
                  <a:pt x="1353065" y="2163"/>
                </a:cubicBezTo>
                <a:cubicBezTo>
                  <a:pt x="1453979" y="-37996"/>
                  <a:pt x="1529149" y="493344"/>
                  <a:pt x="1575487" y="595287"/>
                </a:cubicBezTo>
                <a:cubicBezTo>
                  <a:pt x="1621825" y="697230"/>
                  <a:pt x="1626458" y="655011"/>
                  <a:pt x="1631092" y="613822"/>
                </a:cubicBezTo>
              </a:path>
            </a:pathLst>
          </a:cu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Zástupný symbol pro obsah 2"/>
          <p:cNvSpPr txBox="1">
            <a:spLocks/>
          </p:cNvSpPr>
          <p:nvPr/>
        </p:nvSpPr>
        <p:spPr>
          <a:xfrm>
            <a:off x="5597612" y="3489654"/>
            <a:ext cx="2822488" cy="3249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600" i="1" dirty="0" smtClean="0"/>
              <a:t> rozkmit napětí - cyklus</a:t>
            </a: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8" t="26808" r="3718" b="21531"/>
          <a:stretch/>
        </p:blipFill>
        <p:spPr bwMode="auto">
          <a:xfrm>
            <a:off x="1295400" y="1559560"/>
            <a:ext cx="2804160" cy="14589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4" t="26268" r="54331" b="22071"/>
          <a:stretch/>
        </p:blipFill>
        <p:spPr bwMode="auto">
          <a:xfrm>
            <a:off x="1285240" y="1544320"/>
            <a:ext cx="2453640" cy="14589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642571373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b="1" dirty="0"/>
              <a:t>REKONSTRUKCE MOSTŮ POD VYŠEHRADEM V </a:t>
            </a:r>
            <a:r>
              <a:rPr lang="cs-CZ" sz="2000" b="1" dirty="0" smtClean="0"/>
              <a:t>PRAZE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3124" y="873586"/>
            <a:ext cx="7797747" cy="47420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cap="all" dirty="0" smtClean="0"/>
              <a:t>VÝSLEDKY statického přepočtu mostu </a:t>
            </a: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6" y="1343025"/>
            <a:ext cx="6200775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5727334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aoblený obdélník 3"/>
          <p:cNvSpPr/>
          <p:nvPr/>
        </p:nvSpPr>
        <p:spPr>
          <a:xfrm>
            <a:off x="934720" y="4947920"/>
            <a:ext cx="7579360" cy="8534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b="1" dirty="0"/>
              <a:t>REKONSTRUKCE MOSTŮ POD VYŠEHRADEM V </a:t>
            </a:r>
            <a:r>
              <a:rPr lang="cs-CZ" sz="2000" b="1" dirty="0" smtClean="0"/>
              <a:t>PRAZE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1044" y="883920"/>
            <a:ext cx="8348956" cy="39930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cap="all" dirty="0" smtClean="0"/>
              <a:t>VÝSLEDKY statického přepočtu mostu</a:t>
            </a: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r>
              <a:rPr lang="cs-CZ" sz="2000" dirty="0" smtClean="0"/>
              <a:t>stávající prvky mostu jsou </a:t>
            </a:r>
            <a:r>
              <a:rPr lang="cs-CZ" sz="2000" b="1" u="sng" dirty="0" smtClean="0">
                <a:solidFill>
                  <a:srgbClr val="FF0000"/>
                </a:solidFill>
              </a:rPr>
              <a:t>na hranici své životnosti</a:t>
            </a:r>
            <a:r>
              <a:rPr lang="cs-CZ" sz="2000" b="1" dirty="0" smtClean="0"/>
              <a:t>	</a:t>
            </a:r>
          </a:p>
          <a:p>
            <a:pPr lvl="0"/>
            <a:r>
              <a:rPr lang="cs-CZ" sz="2000" dirty="0"/>
              <a:t>korozní oslabení má </a:t>
            </a:r>
            <a:r>
              <a:rPr lang="cs-CZ" sz="2000" b="1" u="sng" dirty="0">
                <a:solidFill>
                  <a:srgbClr val="FF0000"/>
                </a:solidFill>
              </a:rPr>
              <a:t>akcelerační charakter</a:t>
            </a:r>
            <a:r>
              <a:rPr lang="cs-CZ" sz="2000" dirty="0">
                <a:solidFill>
                  <a:srgbClr val="FF0000"/>
                </a:solidFill>
              </a:rPr>
              <a:t> </a:t>
            </a:r>
            <a:r>
              <a:rPr lang="cs-CZ" sz="2000" dirty="0"/>
              <a:t>a časem se zrychluje</a:t>
            </a:r>
          </a:p>
          <a:p>
            <a:r>
              <a:rPr lang="cs-CZ" sz="2000" dirty="0" smtClean="0"/>
              <a:t>v konstrukci </a:t>
            </a:r>
            <a:r>
              <a:rPr lang="cs-CZ" sz="2000" dirty="0" smtClean="0"/>
              <a:t>mostovky jsou nově </a:t>
            </a:r>
            <a:r>
              <a:rPr lang="en-US" sz="2000" dirty="0" err="1" smtClean="0"/>
              <a:t>diagnostikov</a:t>
            </a:r>
            <a:r>
              <a:rPr lang="cs-CZ" sz="2000" dirty="0" err="1" smtClean="0"/>
              <a:t>ány</a:t>
            </a:r>
            <a:r>
              <a:rPr lang="en-US" sz="2000" dirty="0" smtClean="0"/>
              <a:t> </a:t>
            </a:r>
            <a:r>
              <a:rPr lang="cs-CZ" sz="2000" b="1" u="sng" dirty="0" smtClean="0">
                <a:solidFill>
                  <a:srgbClr val="FF0000"/>
                </a:solidFill>
              </a:rPr>
              <a:t>únavové </a:t>
            </a:r>
            <a:r>
              <a:rPr lang="cs-CZ" sz="2000" b="1" u="sng" dirty="0" smtClean="0">
                <a:solidFill>
                  <a:srgbClr val="FF0000"/>
                </a:solidFill>
              </a:rPr>
              <a:t>trhliny</a:t>
            </a:r>
            <a:endParaRPr lang="en-US" sz="2000" b="1" u="sng" dirty="0" smtClean="0">
              <a:solidFill>
                <a:srgbClr val="FF0000"/>
              </a:solidFill>
            </a:endParaRPr>
          </a:p>
          <a:p>
            <a:r>
              <a:rPr lang="cs-CZ" sz="2000" b="1" dirty="0" smtClean="0"/>
              <a:t>snížení </a:t>
            </a:r>
            <a:r>
              <a:rPr lang="cs-CZ" sz="2000" b="1" dirty="0"/>
              <a:t>přechodnosti </a:t>
            </a:r>
            <a:r>
              <a:rPr lang="cs-CZ" sz="2000" dirty="0"/>
              <a:t>na TTZ  </a:t>
            </a:r>
            <a:r>
              <a:rPr lang="cs-CZ" sz="2000" b="1" u="sng" dirty="0">
                <a:solidFill>
                  <a:srgbClr val="FF0000"/>
                </a:solidFill>
              </a:rPr>
              <a:t>C3/40</a:t>
            </a:r>
            <a:r>
              <a:rPr lang="cs-CZ" sz="2000" dirty="0"/>
              <a:t> </a:t>
            </a:r>
          </a:p>
          <a:p>
            <a:r>
              <a:rPr lang="cs-CZ" sz="2000" b="1" dirty="0" smtClean="0"/>
              <a:t>posouzeno pro </a:t>
            </a:r>
            <a:r>
              <a:rPr lang="cs-CZ" sz="2000" b="1" u="sng" dirty="0" smtClean="0">
                <a:solidFill>
                  <a:srgbClr val="FF0000"/>
                </a:solidFill>
              </a:rPr>
              <a:t>zbytkovou </a:t>
            </a:r>
            <a:r>
              <a:rPr lang="cs-CZ" sz="2000" b="1" u="sng" dirty="0">
                <a:solidFill>
                  <a:srgbClr val="FF0000"/>
                </a:solidFill>
              </a:rPr>
              <a:t>životnost 5 let </a:t>
            </a:r>
          </a:p>
          <a:p>
            <a:pPr lvl="0">
              <a:lnSpc>
                <a:spcPct val="150000"/>
              </a:lnSpc>
            </a:pPr>
            <a:r>
              <a:rPr lang="cs-CZ" sz="2000" b="1" dirty="0" smtClean="0"/>
              <a:t>omezení</a:t>
            </a:r>
            <a:r>
              <a:rPr lang="cs-CZ" sz="2000" dirty="0" smtClean="0"/>
              <a:t> </a:t>
            </a:r>
            <a:r>
              <a:rPr lang="cs-CZ" sz="2000" b="1" dirty="0"/>
              <a:t>životnosti prvků mostovky </a:t>
            </a:r>
            <a:r>
              <a:rPr lang="cs-CZ" sz="2000" dirty="0"/>
              <a:t>vlivem cyklického zatížení </a:t>
            </a:r>
            <a:r>
              <a:rPr lang="cs-CZ" sz="2000" dirty="0" smtClean="0"/>
              <a:t>   </a:t>
            </a:r>
            <a:r>
              <a:rPr lang="cs-CZ" sz="2000" b="1" dirty="0" smtClean="0"/>
              <a:t>   	</a:t>
            </a:r>
            <a:r>
              <a:rPr lang="cs-CZ" sz="2000" dirty="0" smtClean="0"/>
              <a:t>- </a:t>
            </a:r>
            <a:r>
              <a:rPr lang="cs-CZ" sz="2000" b="1" dirty="0" smtClean="0"/>
              <a:t>zbytková </a:t>
            </a:r>
            <a:r>
              <a:rPr lang="cs-CZ" sz="2000" b="1" dirty="0"/>
              <a:t>únavová životnosti mostu v km 3,545  </a:t>
            </a:r>
            <a:r>
              <a:rPr lang="cs-CZ" sz="2000" b="1" u="sng" dirty="0">
                <a:solidFill>
                  <a:srgbClr val="FF0000"/>
                </a:solidFill>
              </a:rPr>
              <a:t>1 rok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2000" b="1" dirty="0" smtClean="0"/>
              <a:t>     	</a:t>
            </a:r>
            <a:r>
              <a:rPr lang="cs-CZ" sz="2000" dirty="0" smtClean="0"/>
              <a:t>- </a:t>
            </a:r>
            <a:r>
              <a:rPr lang="cs-CZ" sz="2000" b="1" dirty="0" smtClean="0"/>
              <a:t>zbytková </a:t>
            </a:r>
            <a:r>
              <a:rPr lang="cs-CZ" sz="2000" b="1" dirty="0"/>
              <a:t>únavová životnosti mostu v km 3,706  </a:t>
            </a:r>
            <a:r>
              <a:rPr lang="cs-CZ" sz="2000" b="1" u="sng" dirty="0">
                <a:solidFill>
                  <a:srgbClr val="FF0000"/>
                </a:solidFill>
              </a:rPr>
              <a:t>6 </a:t>
            </a:r>
            <a:r>
              <a:rPr lang="cs-CZ" sz="2000" b="1" u="sng" dirty="0" smtClean="0">
                <a:solidFill>
                  <a:srgbClr val="FF0000"/>
                </a:solidFill>
              </a:rPr>
              <a:t>let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rekonstrukci </a:t>
            </a: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nutné provést </a:t>
            </a:r>
            <a:r>
              <a:rPr lang="cs-CZ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roku </a:t>
            </a:r>
            <a:r>
              <a:rPr lang="cs-CZ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</a:t>
            </a:r>
            <a:endParaRPr lang="cs-CZ" sz="1600" b="1" i="1" dirty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0302322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5601" y="845390"/>
            <a:ext cx="8514080" cy="53217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ZÁVĚR – NÁVRH REKONSTRUKCE PRO 30 LET</a:t>
            </a:r>
            <a:endParaRPr lang="en-US" sz="2400" b="1" dirty="0" smtClean="0"/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cs-CZ" sz="2000" b="1" dirty="0" smtClean="0"/>
              <a:t>NK1</a:t>
            </a:r>
            <a:endParaRPr lang="cs-CZ" sz="2000" b="1" dirty="0"/>
          </a:p>
          <a:p>
            <a:pPr marL="0" indent="0">
              <a:buNone/>
            </a:pPr>
            <a:r>
              <a:rPr lang="cs-CZ" sz="2000" b="1" dirty="0"/>
              <a:t>NK2</a:t>
            </a:r>
          </a:p>
          <a:p>
            <a:pPr marL="0" indent="0">
              <a:buNone/>
            </a:pPr>
            <a:r>
              <a:rPr lang="cs-CZ" sz="2000" b="1" dirty="0"/>
              <a:t>NK3</a:t>
            </a:r>
          </a:p>
          <a:p>
            <a:pPr marL="0" indent="0">
              <a:buNone/>
            </a:pPr>
            <a:endParaRPr lang="cs-CZ" sz="2400" b="1" dirty="0" smtClean="0"/>
          </a:p>
          <a:p>
            <a:pPr marL="0" indent="0">
              <a:lnSpc>
                <a:spcPct val="114000"/>
              </a:lnSpc>
              <a:buNone/>
            </a:pPr>
            <a:endParaRPr lang="cs-CZ" sz="2000" dirty="0" smtClean="0"/>
          </a:p>
          <a:p>
            <a:pPr lvl="0">
              <a:lnSpc>
                <a:spcPct val="150000"/>
              </a:lnSpc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10" name="Zástupný symbol pro obsah 2"/>
          <p:cNvSpPr txBox="1">
            <a:spLocks/>
          </p:cNvSpPr>
          <p:nvPr/>
        </p:nvSpPr>
        <p:spPr>
          <a:xfrm>
            <a:off x="549876" y="5757276"/>
            <a:ext cx="8204886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Návrh rekonstrukce </a:t>
            </a:r>
            <a:r>
              <a:rPr lang="cs-CZ" sz="1600" b="1" i="1" dirty="0" smtClean="0"/>
              <a:t>mostu 3,706 </a:t>
            </a:r>
            <a:r>
              <a:rPr lang="cs-CZ" sz="1600" i="1" dirty="0" smtClean="0"/>
              <a:t>– vyměňované prvky ocelové konstrukce  </a:t>
            </a:r>
            <a:r>
              <a:rPr lang="cs-CZ" sz="1600" b="1" i="1" dirty="0" smtClean="0">
                <a:solidFill>
                  <a:srgbClr val="FF0000"/>
                </a:solidFill>
              </a:rPr>
              <a:t>63% (1130 t)</a:t>
            </a:r>
            <a:endParaRPr lang="cs-CZ" b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839" y="3755854"/>
            <a:ext cx="6009641" cy="19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096" y="1369165"/>
            <a:ext cx="6045200" cy="2386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6808847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36543" y="845390"/>
            <a:ext cx="8233137" cy="53217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ZÁVĚR – NÁVRH REKONSTRUKCE PRO 30 LET</a:t>
            </a:r>
          </a:p>
          <a:p>
            <a:pPr marL="0" indent="0">
              <a:lnSpc>
                <a:spcPct val="114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buNone/>
            </a:pPr>
            <a:r>
              <a:rPr lang="cs-CZ" sz="2000" b="1" dirty="0" smtClean="0"/>
              <a:t>NK1</a:t>
            </a:r>
          </a:p>
          <a:p>
            <a:pPr marL="0" indent="0">
              <a:buNone/>
            </a:pPr>
            <a:r>
              <a:rPr lang="cs-CZ" sz="2000" b="1" dirty="0" smtClean="0"/>
              <a:t>NK2</a:t>
            </a:r>
          </a:p>
          <a:p>
            <a:pPr marL="0" indent="0">
              <a:buNone/>
            </a:pPr>
            <a:r>
              <a:rPr lang="cs-CZ" sz="2000" b="1" dirty="0" smtClean="0"/>
              <a:t>NK3</a:t>
            </a:r>
          </a:p>
          <a:p>
            <a:pPr mar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sz="2000" b="1" dirty="0" smtClean="0"/>
              <a:t>NK4</a:t>
            </a:r>
            <a:endParaRPr lang="cs-CZ" sz="2000" b="1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10" name="Zástupný symbol pro obsah 2"/>
          <p:cNvSpPr txBox="1">
            <a:spLocks/>
          </p:cNvSpPr>
          <p:nvPr/>
        </p:nvSpPr>
        <p:spPr>
          <a:xfrm>
            <a:off x="331367" y="5766714"/>
            <a:ext cx="8515349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Návrh rekonstrukce </a:t>
            </a:r>
            <a:r>
              <a:rPr lang="cs-CZ" sz="1600" b="1" i="1" dirty="0" smtClean="0"/>
              <a:t>most 3,545 </a:t>
            </a:r>
            <a:r>
              <a:rPr lang="cs-CZ" sz="1600" i="1" dirty="0" smtClean="0"/>
              <a:t>– vyměňované prvky ocelové konstrukce  </a:t>
            </a:r>
            <a:r>
              <a:rPr lang="en-US" sz="1600" i="1" dirty="0" smtClean="0">
                <a:solidFill>
                  <a:srgbClr val="FF0000"/>
                </a:solidFill>
              </a:rPr>
              <a:t>~</a:t>
            </a:r>
            <a:r>
              <a:rPr lang="cs-CZ" sz="1600" b="1" i="1" dirty="0" smtClean="0">
                <a:solidFill>
                  <a:srgbClr val="FF0000"/>
                </a:solidFill>
              </a:rPr>
              <a:t>46% (110 t)</a:t>
            </a:r>
            <a:endParaRPr lang="cs-CZ" b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856696" y="3648813"/>
            <a:ext cx="5179643" cy="2005242"/>
            <a:chOff x="1261" y="2292"/>
            <a:chExt cx="3048" cy="118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61" y="2292"/>
              <a:ext cx="3048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pic>
          <p:nvPicPr>
            <p:cNvPr id="8197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1" y="2292"/>
              <a:ext cx="3050" cy="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8"/>
          <p:cNvGrpSpPr>
            <a:grpSpLocks noChangeAspect="1"/>
          </p:cNvGrpSpPr>
          <p:nvPr/>
        </p:nvGrpSpPr>
        <p:grpSpPr bwMode="auto">
          <a:xfrm>
            <a:off x="1935505" y="1471828"/>
            <a:ext cx="5110995" cy="2187146"/>
            <a:chOff x="1339" y="934"/>
            <a:chExt cx="2893" cy="1238"/>
          </a:xfrm>
        </p:grpSpPr>
        <p:sp>
          <p:nvSpPr>
            <p:cNvPr id="8" name="AutoShape 7"/>
            <p:cNvSpPr>
              <a:spLocks noChangeAspect="1" noChangeArrowheads="1" noTextEdit="1"/>
            </p:cNvSpPr>
            <p:nvPr/>
          </p:nvSpPr>
          <p:spPr bwMode="auto">
            <a:xfrm>
              <a:off x="1339" y="934"/>
              <a:ext cx="2893" cy="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pic>
          <p:nvPicPr>
            <p:cNvPr id="8201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9" y="934"/>
              <a:ext cx="2895" cy="1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30063364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8669" y="810666"/>
            <a:ext cx="8233137" cy="53217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ZÁVĚR – </a:t>
            </a:r>
            <a:r>
              <a:rPr lang="cs-CZ" sz="2400" b="1" dirty="0"/>
              <a:t>NÁVRH REKONSTRUKCE PRO 30 </a:t>
            </a:r>
            <a:r>
              <a:rPr lang="cs-CZ" sz="2400" b="1" dirty="0" smtClean="0"/>
              <a:t>LET</a:t>
            </a:r>
          </a:p>
          <a:p>
            <a:pPr>
              <a:lnSpc>
                <a:spcPct val="150000"/>
              </a:lnSpc>
            </a:pPr>
            <a:r>
              <a:rPr lang="cs-CZ" sz="2000" b="1" dirty="0" smtClean="0"/>
              <a:t>u mostu 3,706 – Pod Vyšehradem				   </a:t>
            </a:r>
            <a:r>
              <a:rPr lang="cs-CZ" sz="2000" dirty="0" smtClean="0"/>
              <a:t>nutná </a:t>
            </a:r>
            <a:r>
              <a:rPr lang="cs-CZ" sz="2000" b="1" u="sng" dirty="0">
                <a:solidFill>
                  <a:srgbClr val="FF0000"/>
                </a:solidFill>
              </a:rPr>
              <a:t>výměna </a:t>
            </a:r>
            <a:r>
              <a:rPr lang="en-US" sz="2000" b="1" u="sng" dirty="0">
                <a:solidFill>
                  <a:srgbClr val="FF0000"/>
                </a:solidFill>
              </a:rPr>
              <a:t>~</a:t>
            </a:r>
            <a:r>
              <a:rPr lang="cs-CZ" sz="2000" b="1" u="sng" dirty="0">
                <a:solidFill>
                  <a:srgbClr val="FF0000"/>
                </a:solidFill>
              </a:rPr>
              <a:t>63% </a:t>
            </a:r>
            <a:r>
              <a:rPr lang="cs-CZ" sz="2000" dirty="0"/>
              <a:t>prvků a demontáž </a:t>
            </a:r>
            <a:r>
              <a:rPr lang="en-US" sz="2000" dirty="0"/>
              <a:t>dal</a:t>
            </a:r>
            <a:r>
              <a:rPr lang="cs-CZ" sz="2000" dirty="0"/>
              <a:t>ších </a:t>
            </a:r>
            <a:r>
              <a:rPr lang="en-US" sz="2000" b="1" u="sng" dirty="0">
                <a:solidFill>
                  <a:srgbClr val="FF0000"/>
                </a:solidFill>
              </a:rPr>
              <a:t>~</a:t>
            </a:r>
            <a:r>
              <a:rPr lang="cs-CZ" sz="2000" b="1" u="sng" dirty="0">
                <a:solidFill>
                  <a:srgbClr val="FF0000"/>
                </a:solidFill>
              </a:rPr>
              <a:t>8%</a:t>
            </a:r>
            <a:r>
              <a:rPr lang="cs-CZ" sz="2000" b="1" dirty="0"/>
              <a:t> </a:t>
            </a:r>
            <a:r>
              <a:rPr lang="cs-CZ" sz="2000" dirty="0"/>
              <a:t>prvků mostu </a:t>
            </a:r>
            <a:endParaRPr lang="en-US" sz="2000" dirty="0"/>
          </a:p>
          <a:p>
            <a:pPr>
              <a:lnSpc>
                <a:spcPct val="150000"/>
              </a:lnSpc>
            </a:pPr>
            <a:r>
              <a:rPr lang="cs-CZ" sz="2000" b="1" dirty="0"/>
              <a:t>u mostu </a:t>
            </a:r>
            <a:r>
              <a:rPr lang="cs-CZ" sz="2000" b="1" dirty="0" smtClean="0"/>
              <a:t>3,545 </a:t>
            </a:r>
            <a:r>
              <a:rPr lang="cs-CZ" sz="2000" b="1" dirty="0"/>
              <a:t>– </a:t>
            </a:r>
            <a:r>
              <a:rPr lang="cs-CZ" sz="2000" b="1" dirty="0" smtClean="0"/>
              <a:t>Výtoň				                </a:t>
            </a:r>
            <a:r>
              <a:rPr lang="cs-CZ" sz="2000" dirty="0" smtClean="0"/>
              <a:t>nutná </a:t>
            </a:r>
            <a:r>
              <a:rPr lang="cs-CZ" sz="2000" b="1" u="sng" dirty="0">
                <a:solidFill>
                  <a:srgbClr val="FF0000"/>
                </a:solidFill>
              </a:rPr>
              <a:t>výměna </a:t>
            </a:r>
            <a:r>
              <a:rPr lang="en-US" sz="2000" b="1" u="sng" dirty="0">
                <a:solidFill>
                  <a:srgbClr val="FF0000"/>
                </a:solidFill>
              </a:rPr>
              <a:t>~46</a:t>
            </a:r>
            <a:r>
              <a:rPr lang="cs-CZ" sz="2000" b="1" u="sng" dirty="0">
                <a:solidFill>
                  <a:srgbClr val="FF0000"/>
                </a:solidFill>
              </a:rPr>
              <a:t>% </a:t>
            </a:r>
            <a:r>
              <a:rPr lang="cs-CZ" sz="2000" dirty="0"/>
              <a:t>prvků</a:t>
            </a:r>
            <a:r>
              <a:rPr lang="en-US" sz="2000" dirty="0"/>
              <a:t> </a:t>
            </a:r>
            <a:r>
              <a:rPr lang="en-US" sz="2000" dirty="0" err="1" smtClean="0"/>
              <a:t>mostu</a:t>
            </a:r>
            <a:endParaRPr lang="cs-CZ" sz="2000" dirty="0" smtClean="0"/>
          </a:p>
          <a:p>
            <a:pPr>
              <a:lnSpc>
                <a:spcPct val="150000"/>
              </a:lnSpc>
            </a:pPr>
            <a:r>
              <a:rPr lang="cs-CZ" sz="2000" dirty="0" smtClean="0"/>
              <a:t>celkem je nutné vyměnit </a:t>
            </a:r>
            <a:r>
              <a:rPr lang="en-US" sz="2000" b="1" dirty="0" smtClean="0">
                <a:solidFill>
                  <a:srgbClr val="FF0000"/>
                </a:solidFill>
              </a:rPr>
              <a:t>~1250 t </a:t>
            </a:r>
            <a:r>
              <a:rPr lang="en-US" sz="2000" dirty="0" err="1" smtClean="0"/>
              <a:t>oceli</a:t>
            </a:r>
            <a:endParaRPr lang="cs-CZ" sz="2000" dirty="0"/>
          </a:p>
          <a:p>
            <a:pPr>
              <a:lnSpc>
                <a:spcPct val="150000"/>
              </a:lnSpc>
            </a:pPr>
            <a:r>
              <a:rPr lang="cs-CZ" sz="2000" dirty="0"/>
              <a:t>rekonstrukci je nutné provádět v </a:t>
            </a:r>
            <a:r>
              <a:rPr lang="cs-CZ" sz="2000" b="1" u="sng" dirty="0" err="1">
                <a:solidFill>
                  <a:srgbClr val="FF0000"/>
                </a:solidFill>
              </a:rPr>
              <a:t>podskruženém</a:t>
            </a:r>
            <a:r>
              <a:rPr lang="cs-CZ" sz="2000" b="1" u="sng" dirty="0">
                <a:solidFill>
                  <a:srgbClr val="FF0000"/>
                </a:solidFill>
              </a:rPr>
              <a:t> stavu mimo otvor</a:t>
            </a:r>
          </a:p>
          <a:p>
            <a:pPr>
              <a:lnSpc>
                <a:spcPct val="150000"/>
              </a:lnSpc>
            </a:pPr>
            <a:r>
              <a:rPr lang="cs-CZ" sz="2000" dirty="0"/>
              <a:t>náročná rekonstrukce </a:t>
            </a:r>
            <a:r>
              <a:rPr lang="cs-CZ" sz="2000" dirty="0" smtClean="0"/>
              <a:t>si vyžádá </a:t>
            </a:r>
            <a:r>
              <a:rPr lang="cs-CZ" sz="2000" b="1" u="sng" dirty="0">
                <a:solidFill>
                  <a:srgbClr val="FF0000"/>
                </a:solidFill>
              </a:rPr>
              <a:t>min. 4 roky </a:t>
            </a:r>
            <a:r>
              <a:rPr lang="cs-CZ" sz="2000" dirty="0"/>
              <a:t>v místě stavby</a:t>
            </a:r>
          </a:p>
          <a:p>
            <a:pPr>
              <a:lnSpc>
                <a:spcPct val="150000"/>
              </a:lnSpc>
            </a:pPr>
            <a:r>
              <a:rPr lang="cs-CZ" sz="2000" dirty="0"/>
              <a:t>po dobu stavby pouze </a:t>
            </a:r>
            <a:r>
              <a:rPr lang="cs-CZ" sz="2000" b="1" u="sng" dirty="0">
                <a:solidFill>
                  <a:srgbClr val="FF0000"/>
                </a:solidFill>
              </a:rPr>
              <a:t>jednokolejný provoz </a:t>
            </a:r>
            <a:r>
              <a:rPr lang="cs-CZ" sz="2000" dirty="0"/>
              <a:t>po mostním </a:t>
            </a:r>
            <a:r>
              <a:rPr lang="cs-CZ" sz="2000" dirty="0" smtClean="0"/>
              <a:t>provizoriu</a:t>
            </a:r>
          </a:p>
          <a:p>
            <a:pPr>
              <a:lnSpc>
                <a:spcPct val="150000"/>
              </a:lnSpc>
            </a:pPr>
            <a:r>
              <a:rPr lang="cs-CZ" sz="2000" dirty="0" smtClean="0"/>
              <a:t>omezená životnost rekonstruovaných konstrukcí </a:t>
            </a:r>
            <a:r>
              <a:rPr lang="cs-CZ" sz="2000" b="1" u="sng" dirty="0" smtClean="0">
                <a:solidFill>
                  <a:srgbClr val="FF0000"/>
                </a:solidFill>
              </a:rPr>
              <a:t>30 let</a:t>
            </a:r>
          </a:p>
          <a:p>
            <a:pPr>
              <a:lnSpc>
                <a:spcPct val="150000"/>
              </a:lnSpc>
            </a:pPr>
            <a:endParaRPr lang="cs-CZ" sz="2000" dirty="0"/>
          </a:p>
          <a:p>
            <a:pPr marL="0" indent="0">
              <a:lnSpc>
                <a:spcPct val="150000"/>
              </a:lnSpc>
              <a:buNone/>
            </a:pPr>
            <a:r>
              <a:rPr lang="cs-CZ" sz="2000" dirty="0" smtClean="0"/>
              <a:t>  </a:t>
            </a:r>
            <a:endParaRPr lang="cs-CZ" sz="2000" dirty="0"/>
          </a:p>
          <a:p>
            <a:pPr marL="0" indent="0" algn="ctr">
              <a:buNone/>
            </a:pPr>
            <a:endParaRPr lang="cs-CZ" sz="2400" b="1" dirty="0" smtClean="0"/>
          </a:p>
          <a:p>
            <a:pPr lvl="0">
              <a:lnSpc>
                <a:spcPct val="150000"/>
              </a:lnSpc>
            </a:pPr>
            <a:endParaRPr lang="cs-CZ" sz="2000" dirty="0" smtClean="0"/>
          </a:p>
          <a:p>
            <a:pPr>
              <a:lnSpc>
                <a:spcPct val="114000"/>
              </a:lnSpc>
            </a:pPr>
            <a:endParaRPr lang="cs-CZ" sz="2000" dirty="0" smtClean="0"/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</p:spTree>
    <p:extLst>
      <p:ext uri="{BB962C8B-B14F-4D97-AF65-F5344CB8AC3E}">
        <p14:creationId xmlns:p14="http://schemas.microsoft.com/office/powerpoint/2010/main" val="697694262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aoblený obdélník 3"/>
          <p:cNvSpPr/>
          <p:nvPr/>
        </p:nvSpPr>
        <p:spPr>
          <a:xfrm>
            <a:off x="608867" y="2009429"/>
            <a:ext cx="8022053" cy="315820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  <a:lumMod val="98000"/>
                  <a:alpha val="61000"/>
                </a:schemeClr>
              </a:gs>
              <a:gs pos="16000">
                <a:schemeClr val="accent1">
                  <a:tint val="44500"/>
                  <a:satMod val="160000"/>
                </a:schemeClr>
              </a:gs>
              <a:gs pos="61667">
                <a:schemeClr val="accent1">
                  <a:tint val="23500"/>
                  <a:satMod val="160000"/>
                  <a:alpha val="47000"/>
                </a:schemeClr>
              </a:gs>
              <a:gs pos="84000">
                <a:schemeClr val="accent1">
                  <a:tint val="23500"/>
                  <a:satMod val="160000"/>
                  <a:alpha val="39000"/>
                </a:schemeClr>
              </a:gs>
            </a:gsLst>
            <a:lin ang="5400000" scaled="0"/>
          </a:gradFill>
          <a:ln>
            <a:solidFill>
              <a:srgbClr val="002C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5751" y="913970"/>
            <a:ext cx="7550069" cy="53217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ZÁVĚR </a:t>
            </a:r>
          </a:p>
          <a:p>
            <a:pPr marL="0" indent="0" algn="ctr">
              <a:buNone/>
            </a:pPr>
            <a:r>
              <a:rPr lang="cs-CZ" sz="2400" b="1" dirty="0" smtClean="0"/>
              <a:t>ZHODNOCENÍ NÁVRHU REKONSTRUKCE</a:t>
            </a:r>
          </a:p>
          <a:p>
            <a:pPr marL="0" indent="0" algn="ctr">
              <a:buNone/>
            </a:pPr>
            <a:endParaRPr lang="cs-CZ" sz="2400" b="1" dirty="0" smtClean="0"/>
          </a:p>
          <a:p>
            <a:pPr marL="0" indent="0" algn="just">
              <a:lnSpc>
                <a:spcPct val="114000"/>
              </a:lnSpc>
              <a:buNone/>
            </a:pPr>
            <a:r>
              <a:rPr lang="cs-CZ" sz="2400" dirty="0" smtClean="0"/>
              <a:t>lze konstatovat, že rozsah </a:t>
            </a:r>
            <a:r>
              <a:rPr lang="cs-CZ" sz="2400" dirty="0"/>
              <a:t>rekonstrukce ocelových konstrukcí mostů </a:t>
            </a:r>
            <a:r>
              <a:rPr lang="cs-CZ" sz="2400" dirty="0" smtClean="0"/>
              <a:t>je </a:t>
            </a:r>
            <a:r>
              <a:rPr lang="cs-CZ" sz="2400" b="1" u="sng" dirty="0" smtClean="0">
                <a:solidFill>
                  <a:srgbClr val="FF0000"/>
                </a:solidFill>
              </a:rPr>
              <a:t>neúměrný </a:t>
            </a:r>
            <a:r>
              <a:rPr lang="cs-CZ" sz="2400" b="1" u="sng" dirty="0">
                <a:solidFill>
                  <a:srgbClr val="FF0000"/>
                </a:solidFill>
              </a:rPr>
              <a:t>výsledně dosaženým parametrům</a:t>
            </a:r>
            <a:r>
              <a:rPr lang="cs-CZ" sz="2400" b="1" dirty="0"/>
              <a:t> </a:t>
            </a:r>
            <a:r>
              <a:rPr lang="cs-CZ" sz="2400" dirty="0"/>
              <a:t>s omezenou </a:t>
            </a:r>
            <a:r>
              <a:rPr lang="cs-CZ" sz="2400" dirty="0" smtClean="0"/>
              <a:t>životností a je tedy nezbytné </a:t>
            </a:r>
            <a:r>
              <a:rPr lang="cs-CZ" sz="2400" dirty="0"/>
              <a:t>v nejbližší době </a:t>
            </a:r>
            <a:r>
              <a:rPr lang="cs-CZ" sz="2400" b="1" dirty="0"/>
              <a:t>zpracovat </a:t>
            </a:r>
            <a:r>
              <a:rPr lang="cs-CZ" sz="2400" b="1" u="sng" dirty="0" smtClean="0">
                <a:solidFill>
                  <a:srgbClr val="FF0000"/>
                </a:solidFill>
              </a:rPr>
              <a:t>alternativní </a:t>
            </a:r>
            <a:r>
              <a:rPr lang="cs-CZ" sz="2400" b="1" u="sng" dirty="0">
                <a:solidFill>
                  <a:srgbClr val="FF0000"/>
                </a:solidFill>
              </a:rPr>
              <a:t>řešení</a:t>
            </a:r>
            <a:r>
              <a:rPr lang="cs-CZ" sz="2400" b="1" dirty="0"/>
              <a:t>, které by zajišťovalo bezpečný provoz na návrhovou dobu </a:t>
            </a:r>
            <a:r>
              <a:rPr lang="cs-CZ" sz="2400" b="1" u="sng" dirty="0">
                <a:solidFill>
                  <a:srgbClr val="FF0000"/>
                </a:solidFill>
              </a:rPr>
              <a:t>min. 100 let</a:t>
            </a:r>
            <a:r>
              <a:rPr lang="cs-CZ" sz="2400" b="1" dirty="0"/>
              <a:t>. </a:t>
            </a:r>
            <a:endParaRPr lang="cs-CZ" sz="24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</p:spTree>
    <p:extLst>
      <p:ext uri="{BB962C8B-B14F-4D97-AF65-F5344CB8AC3E}">
        <p14:creationId xmlns:p14="http://schemas.microsoft.com/office/powerpoint/2010/main" val="8069305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6704" y="957151"/>
            <a:ext cx="8337276" cy="51034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ČASOVÝ PRŮBĚH ZPRACOVÁNÍ DOKUMENTACE (PD)</a:t>
            </a:r>
          </a:p>
          <a:p>
            <a:pPr marL="0" lvl="0" indent="0">
              <a:spcBef>
                <a:spcPts val="0"/>
              </a:spcBef>
              <a:buNone/>
            </a:pPr>
            <a:endParaRPr lang="cs-CZ" sz="2000" dirty="0"/>
          </a:p>
          <a:p>
            <a:r>
              <a:rPr lang="cs-CZ" sz="2000" dirty="0" smtClean="0"/>
              <a:t>příprava průzkumných prací:</a:t>
            </a:r>
            <a:r>
              <a:rPr lang="cs-CZ" sz="2000" b="1" dirty="0" smtClean="0"/>
              <a:t>			</a:t>
            </a:r>
            <a:r>
              <a:rPr lang="cs-CZ" sz="2000" b="1" dirty="0" smtClean="0">
                <a:solidFill>
                  <a:srgbClr val="00B050"/>
                </a:solidFill>
              </a:rPr>
              <a:t>01/2017</a:t>
            </a:r>
          </a:p>
          <a:p>
            <a:r>
              <a:rPr lang="cs-CZ" sz="2000" b="1" dirty="0" smtClean="0"/>
              <a:t>statická </a:t>
            </a:r>
            <a:r>
              <a:rPr lang="cs-CZ" sz="2000" b="1" dirty="0"/>
              <a:t>a </a:t>
            </a:r>
            <a:r>
              <a:rPr lang="cs-CZ" sz="2000" b="1" dirty="0" smtClean="0"/>
              <a:t>dynamická </a:t>
            </a:r>
            <a:r>
              <a:rPr lang="cs-CZ" sz="2000" dirty="0" smtClean="0"/>
              <a:t>zatěžovací zkoušk</a:t>
            </a:r>
            <a:r>
              <a:rPr lang="cs-CZ" sz="2000" dirty="0"/>
              <a:t>a: </a:t>
            </a:r>
            <a:r>
              <a:rPr lang="cs-CZ" sz="2000" dirty="0" smtClean="0"/>
              <a:t>	</a:t>
            </a:r>
            <a:r>
              <a:rPr lang="cs-CZ" sz="2000" b="1" dirty="0" smtClean="0"/>
              <a:t>05/2017</a:t>
            </a:r>
          </a:p>
          <a:p>
            <a:r>
              <a:rPr lang="cs-CZ" sz="2000" b="1" dirty="0"/>
              <a:t>vyhodnocení</a:t>
            </a:r>
            <a:r>
              <a:rPr lang="cs-CZ" sz="2000" dirty="0"/>
              <a:t> </a:t>
            </a:r>
            <a:r>
              <a:rPr lang="cs-CZ" sz="2000" dirty="0" smtClean="0"/>
              <a:t>statické </a:t>
            </a:r>
            <a:r>
              <a:rPr lang="cs-CZ" sz="2000" dirty="0"/>
              <a:t>a </a:t>
            </a:r>
            <a:r>
              <a:rPr lang="cs-CZ" sz="2000" dirty="0" smtClean="0"/>
              <a:t>dynamické zkoušky:	</a:t>
            </a:r>
            <a:r>
              <a:rPr lang="cs-CZ" sz="2000" b="1" dirty="0" smtClean="0"/>
              <a:t>07-10/2017</a:t>
            </a:r>
            <a:endParaRPr lang="cs-CZ" sz="2000" b="1" dirty="0"/>
          </a:p>
          <a:p>
            <a:r>
              <a:rPr lang="cs-CZ" sz="2000" b="1" dirty="0" smtClean="0"/>
              <a:t>zkoušky</a:t>
            </a:r>
            <a:r>
              <a:rPr lang="cs-CZ" sz="2000" dirty="0" smtClean="0"/>
              <a:t> </a:t>
            </a:r>
            <a:r>
              <a:rPr lang="cs-CZ" sz="2000" dirty="0"/>
              <a:t>vzorků </a:t>
            </a:r>
            <a:r>
              <a:rPr lang="cs-CZ" sz="2000" b="1" dirty="0" smtClean="0"/>
              <a:t>oceli</a:t>
            </a:r>
            <a:r>
              <a:rPr lang="cs-CZ" sz="2000" dirty="0" smtClean="0"/>
              <a:t>:			</a:t>
            </a:r>
            <a:r>
              <a:rPr lang="cs-CZ" sz="2000" b="1" dirty="0" smtClean="0"/>
              <a:t>07/2017</a:t>
            </a:r>
            <a:endParaRPr lang="cs-CZ" sz="2000" b="1" dirty="0"/>
          </a:p>
          <a:p>
            <a:r>
              <a:rPr lang="cs-CZ" sz="2000" dirty="0" smtClean="0"/>
              <a:t>průzkum </a:t>
            </a:r>
            <a:r>
              <a:rPr lang="cs-CZ" sz="2000" dirty="0"/>
              <a:t>spodní stavby </a:t>
            </a:r>
            <a:r>
              <a:rPr lang="cs-CZ" sz="2000" dirty="0" smtClean="0"/>
              <a:t>– </a:t>
            </a:r>
            <a:r>
              <a:rPr lang="cs-CZ" sz="2000" b="1" dirty="0" smtClean="0"/>
              <a:t>potápěčský</a:t>
            </a:r>
            <a:r>
              <a:rPr lang="cs-CZ" sz="2000" dirty="0" smtClean="0"/>
              <a:t>:	</a:t>
            </a:r>
            <a:r>
              <a:rPr lang="cs-CZ" sz="2000" b="1" dirty="0"/>
              <a:t>04/2017</a:t>
            </a:r>
          </a:p>
          <a:p>
            <a:r>
              <a:rPr lang="cs-CZ" sz="2000" dirty="0" smtClean="0"/>
              <a:t>průzkum </a:t>
            </a:r>
            <a:r>
              <a:rPr lang="cs-CZ" sz="2000" b="1" dirty="0" smtClean="0"/>
              <a:t>spodní stavby</a:t>
            </a:r>
            <a:r>
              <a:rPr lang="cs-CZ" sz="2000" dirty="0" smtClean="0"/>
              <a:t>: 			</a:t>
            </a:r>
            <a:r>
              <a:rPr lang="cs-CZ" sz="2000" b="1" dirty="0" smtClean="0"/>
              <a:t>05/2017</a:t>
            </a:r>
            <a:endParaRPr lang="cs-CZ" sz="2000" b="1" dirty="0"/>
          </a:p>
          <a:p>
            <a:r>
              <a:rPr lang="cs-CZ" sz="2000" dirty="0" smtClean="0"/>
              <a:t>průzkum </a:t>
            </a:r>
            <a:r>
              <a:rPr lang="cs-CZ" sz="2000" b="1" dirty="0"/>
              <a:t>ocelové </a:t>
            </a:r>
            <a:r>
              <a:rPr lang="cs-CZ" sz="2000" b="1" dirty="0" smtClean="0"/>
              <a:t>konstrukce </a:t>
            </a:r>
            <a:r>
              <a:rPr lang="cs-CZ" sz="2000" dirty="0" smtClean="0"/>
              <a:t>:		</a:t>
            </a:r>
            <a:r>
              <a:rPr lang="cs-CZ" sz="2000" b="1" dirty="0" smtClean="0"/>
              <a:t>05/2017</a:t>
            </a:r>
          </a:p>
          <a:p>
            <a:r>
              <a:rPr lang="cs-CZ" sz="2000" dirty="0"/>
              <a:t>vyhodnocení </a:t>
            </a:r>
            <a:r>
              <a:rPr lang="cs-CZ" sz="2000" dirty="0" smtClean="0"/>
              <a:t>průzkumu ocel. konstrukce:</a:t>
            </a:r>
            <a:r>
              <a:rPr lang="cs-CZ" sz="2000" dirty="0"/>
              <a:t>	</a:t>
            </a:r>
            <a:r>
              <a:rPr lang="cs-CZ" sz="2000" b="1" dirty="0" smtClean="0"/>
              <a:t>05-08/2017</a:t>
            </a:r>
            <a:endParaRPr lang="cs-CZ" sz="2000" b="1" dirty="0"/>
          </a:p>
          <a:p>
            <a:pPr marL="0" indent="0">
              <a:buNone/>
            </a:pPr>
            <a:endParaRPr lang="cs-CZ" sz="300" b="1" dirty="0" smtClean="0"/>
          </a:p>
          <a:p>
            <a:r>
              <a:rPr lang="cs-CZ" sz="2000" b="1" dirty="0" smtClean="0"/>
              <a:t>statický přepočet </a:t>
            </a:r>
            <a:r>
              <a:rPr lang="cs-CZ" sz="2000" dirty="0" smtClean="0"/>
              <a:t>mostu:			</a:t>
            </a:r>
            <a:r>
              <a:rPr lang="cs-CZ" sz="2000" b="1" dirty="0" smtClean="0"/>
              <a:t>07/2017 až 03/2018</a:t>
            </a:r>
            <a:endParaRPr lang="cs-CZ" sz="2000" b="1" dirty="0"/>
          </a:p>
          <a:p>
            <a:r>
              <a:rPr lang="cs-CZ" sz="2000" b="1" dirty="0" smtClean="0"/>
              <a:t>návrh </a:t>
            </a:r>
            <a:r>
              <a:rPr lang="cs-CZ" sz="2000" b="1" dirty="0"/>
              <a:t>rekonstrukce </a:t>
            </a:r>
            <a:r>
              <a:rPr lang="cs-CZ" sz="2000" b="1" dirty="0" smtClean="0"/>
              <a:t>mostu</a:t>
            </a:r>
            <a:r>
              <a:rPr lang="cs-CZ" sz="2000" dirty="0" smtClean="0"/>
              <a:t>:			</a:t>
            </a:r>
            <a:r>
              <a:rPr lang="cs-CZ" sz="2000" b="1" dirty="0" smtClean="0">
                <a:solidFill>
                  <a:srgbClr val="00B050"/>
                </a:solidFill>
              </a:rPr>
              <a:t>11/2017 až 03/2018 </a:t>
            </a:r>
          </a:p>
          <a:p>
            <a:pPr marL="0" indent="0">
              <a:buNone/>
            </a:pPr>
            <a:r>
              <a:rPr lang="cs-CZ" sz="800" b="1" dirty="0" smtClean="0">
                <a:solidFill>
                  <a:srgbClr val="FF0000"/>
                </a:solidFill>
              </a:rPr>
              <a:t>   	      </a:t>
            </a:r>
          </a:p>
          <a:p>
            <a:pPr marL="0" indent="0">
              <a:buNone/>
            </a:pPr>
            <a:r>
              <a:rPr lang="cs-CZ" sz="2000" b="1" dirty="0" smtClean="0">
                <a:solidFill>
                  <a:srgbClr val="FF0000"/>
                </a:solidFill>
              </a:rPr>
              <a:t>       </a:t>
            </a:r>
            <a:r>
              <a:rPr lang="cs-CZ" sz="2000" b="1" dirty="0" smtClean="0">
                <a:solidFill>
                  <a:srgbClr val="00B050"/>
                </a:solidFill>
              </a:rPr>
              <a:t>celková doba na zpracování dokumentace </a:t>
            </a:r>
            <a:r>
              <a:rPr lang="en-US" sz="2000" b="1" dirty="0" smtClean="0">
                <a:solidFill>
                  <a:srgbClr val="FF0000"/>
                </a:solidFill>
              </a:rPr>
              <a:t>~</a:t>
            </a:r>
            <a:r>
              <a:rPr lang="cs-CZ" sz="2000" b="1" dirty="0" smtClean="0">
                <a:solidFill>
                  <a:srgbClr val="FF0000"/>
                </a:solidFill>
              </a:rPr>
              <a:t>16 měsíců</a:t>
            </a:r>
            <a:endParaRPr lang="cs-CZ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963788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02207" y="5522465"/>
            <a:ext cx="7772400" cy="603498"/>
          </a:xfrm>
        </p:spPr>
        <p:txBody>
          <a:bodyPr/>
          <a:lstStyle/>
          <a:p>
            <a:r>
              <a:rPr lang="cs-CZ" dirty="0" smtClean="0"/>
              <a:t>Děkuji za pozornost …</a:t>
            </a:r>
            <a:endParaRPr lang="cs-CZ" dirty="0"/>
          </a:p>
        </p:txBody>
      </p:sp>
      <p:pic>
        <p:nvPicPr>
          <p:cNvPr id="7" name="Obrázek 6" descr="sudop_praha_logo_dvouradkove_barevne_rgb.jpg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3009" t="-10848" r="-2959" b="-9786"/>
          <a:stretch/>
        </p:blipFill>
        <p:spPr>
          <a:xfrm>
            <a:off x="815114" y="4579773"/>
            <a:ext cx="2301866" cy="81960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57" y="651217"/>
            <a:ext cx="7816543" cy="3633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Podnadpis 2"/>
          <p:cNvSpPr>
            <a:spLocks noGrp="1"/>
          </p:cNvSpPr>
          <p:nvPr>
            <p:ph type="subTitle" idx="1"/>
          </p:nvPr>
        </p:nvSpPr>
        <p:spPr>
          <a:xfrm>
            <a:off x="3435344" y="4305774"/>
            <a:ext cx="4753616" cy="1131376"/>
          </a:xfrm>
        </p:spPr>
        <p:txBody>
          <a:bodyPr/>
          <a:lstStyle/>
          <a:p>
            <a:endParaRPr lang="cs-CZ" sz="2000" dirty="0"/>
          </a:p>
          <a:p>
            <a:r>
              <a:rPr lang="cs-CZ" sz="2000" b="1" dirty="0" smtClean="0"/>
              <a:t>Ing</a:t>
            </a:r>
            <a:r>
              <a:rPr lang="cs-CZ" sz="2000" b="1" dirty="0"/>
              <a:t>. Martin </a:t>
            </a:r>
            <a:r>
              <a:rPr lang="cs-CZ" sz="2000" b="1" dirty="0" smtClean="0"/>
              <a:t>Vlasák</a:t>
            </a:r>
          </a:p>
          <a:p>
            <a:r>
              <a:rPr lang="cs-CZ" sz="2000" dirty="0" smtClean="0"/>
              <a:t>SUDOP PRAHA a.s., středisko - mostů</a:t>
            </a:r>
          </a:p>
          <a:p>
            <a:endParaRPr lang="cs-CZ" sz="2000" dirty="0" smtClean="0"/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209724102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49" y="4418723"/>
            <a:ext cx="4265405" cy="144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36880" y="711200"/>
            <a:ext cx="8392160" cy="507741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HISTORIE PŘEMOSTĚNÍ </a:t>
            </a:r>
          </a:p>
          <a:p>
            <a:r>
              <a:rPr lang="cs-CZ" sz="2400" dirty="0" smtClean="0"/>
              <a:t>první </a:t>
            </a:r>
            <a:r>
              <a:rPr lang="cs-CZ" sz="2400" dirty="0"/>
              <a:t>jednokolejné spojení </a:t>
            </a:r>
            <a:r>
              <a:rPr lang="cs-CZ" sz="2400" b="1" dirty="0"/>
              <a:t>1871</a:t>
            </a:r>
          </a:p>
          <a:p>
            <a:r>
              <a:rPr lang="cs-CZ" sz="2400" dirty="0" smtClean="0"/>
              <a:t>rozvoj </a:t>
            </a:r>
            <a:r>
              <a:rPr lang="cs-CZ" sz="2400" dirty="0"/>
              <a:t>železniční dopravy </a:t>
            </a:r>
            <a:r>
              <a:rPr lang="cs-CZ" sz="2400" dirty="0" smtClean="0"/>
              <a:t>na </a:t>
            </a:r>
            <a:r>
              <a:rPr lang="cs-CZ" sz="2400" b="1" dirty="0" smtClean="0"/>
              <a:t>konci 19. století</a:t>
            </a:r>
          </a:p>
          <a:p>
            <a:r>
              <a:rPr lang="cs-CZ" sz="2400" dirty="0" smtClean="0"/>
              <a:t>potřeba </a:t>
            </a:r>
            <a:r>
              <a:rPr lang="cs-CZ" sz="2400" dirty="0"/>
              <a:t>vybudovat kapacitnější dopravní </a:t>
            </a:r>
            <a:r>
              <a:rPr lang="cs-CZ" sz="2400" dirty="0" smtClean="0"/>
              <a:t>spojení</a:t>
            </a:r>
            <a:endParaRPr lang="cs-CZ" sz="2400" b="1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0" y="4509644"/>
            <a:ext cx="4256250" cy="1441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Obrázek 10"/>
          <p:cNvPicPr/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650" y="2489201"/>
            <a:ext cx="3971710" cy="2132204"/>
          </a:xfrm>
          <a:prstGeom prst="rect">
            <a:avLst/>
          </a:prstGeom>
        </p:spPr>
      </p:pic>
      <p:sp>
        <p:nvSpPr>
          <p:cNvPr id="7" name="Zástupný symbol pro obsah 2"/>
          <p:cNvSpPr txBox="1">
            <a:spLocks/>
          </p:cNvSpPr>
          <p:nvPr/>
        </p:nvSpPr>
        <p:spPr bwMode="auto">
          <a:xfrm>
            <a:off x="2077232" y="5630098"/>
            <a:ext cx="5196911" cy="54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cs-CZ" sz="3600" dirty="0" smtClean="0">
                <a:solidFill>
                  <a:srgbClr val="61C250"/>
                </a:solidFill>
                <a:latin typeface="Arial" pitchFamily="34" charset="0"/>
                <a:ea typeface="+mj-ea"/>
                <a:cs typeface="Arial" pitchFamily="34" charset="0"/>
              </a:rPr>
              <a:t>1871</a:t>
            </a:r>
            <a:r>
              <a:rPr lang="cs-CZ" sz="3600" dirty="0" smtClean="0">
                <a:solidFill>
                  <a:srgbClr val="61C2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3600" dirty="0">
                <a:solidFill>
                  <a:srgbClr val="61C250"/>
                </a:solidFill>
                <a:latin typeface="Arial" pitchFamily="34" charset="0"/>
                <a:cs typeface="Arial" pitchFamily="34" charset="0"/>
              </a:rPr>
              <a:t>→ </a:t>
            </a:r>
            <a:r>
              <a:rPr lang="cs-CZ" sz="3600" dirty="0" smtClean="0">
                <a:solidFill>
                  <a:srgbClr val="61C250"/>
                </a:solidFill>
                <a:latin typeface="Arial" pitchFamily="34" charset="0"/>
                <a:ea typeface="+mj-ea"/>
                <a:cs typeface="Arial" pitchFamily="34" charset="0"/>
              </a:rPr>
              <a:t>1901 = </a:t>
            </a:r>
            <a:r>
              <a:rPr lang="cs-CZ" sz="3600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30 let </a:t>
            </a:r>
            <a:endParaRPr lang="cs-CZ" sz="3600" dirty="0">
              <a:solidFill>
                <a:srgbClr val="FF0000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endParaRPr lang="cs-CZ" sz="1900" i="1" kern="0" dirty="0" smtClean="0">
              <a:solidFill>
                <a:srgbClr val="FFC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colorTemperature colorTemp="11175"/>
                    </a14:imgEffect>
                    <a14:imgEffect>
                      <a14:brightnessContrast bright="-15000" contras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7" y="2489201"/>
            <a:ext cx="4102531" cy="2152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6019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2"/>
          <a:stretch/>
        </p:blipFill>
        <p:spPr bwMode="auto">
          <a:xfrm>
            <a:off x="135676" y="3726546"/>
            <a:ext cx="8711144" cy="2062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2" r="1115" b="8364"/>
          <a:stretch/>
        </p:blipFill>
        <p:spPr bwMode="auto">
          <a:xfrm>
            <a:off x="3211553" y="736169"/>
            <a:ext cx="5825770" cy="3062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2439" y="765523"/>
            <a:ext cx="8272570" cy="52967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HISTORIE PŘEMOSTĚNÍ </a:t>
            </a:r>
          </a:p>
          <a:p>
            <a:pPr lvl="0"/>
            <a:r>
              <a:rPr lang="cs-CZ" sz="2400" dirty="0" smtClean="0"/>
              <a:t>nové </a:t>
            </a:r>
            <a:r>
              <a:rPr lang="cs-CZ" sz="2400" b="1" dirty="0" smtClean="0">
                <a:solidFill>
                  <a:srgbClr val="FF0000"/>
                </a:solidFill>
              </a:rPr>
              <a:t>dvoukolejné</a:t>
            </a:r>
            <a:r>
              <a:rPr lang="cs-CZ" sz="2400" dirty="0" smtClean="0"/>
              <a:t> přemostění</a:t>
            </a:r>
          </a:p>
          <a:p>
            <a:pPr lvl="0"/>
            <a:r>
              <a:rPr lang="cs-CZ" sz="2400" dirty="0" smtClean="0"/>
              <a:t>hmotnost </a:t>
            </a:r>
            <a:r>
              <a:rPr lang="en-US" sz="2400" dirty="0" err="1" smtClean="0"/>
              <a:t>mostu</a:t>
            </a:r>
            <a:r>
              <a:rPr lang="en-US" sz="2400" dirty="0" smtClean="0"/>
              <a:t> p</a:t>
            </a:r>
            <a:r>
              <a:rPr lang="cs-CZ" sz="2400" dirty="0" err="1" smtClean="0"/>
              <a:t>řes</a:t>
            </a:r>
            <a:r>
              <a:rPr lang="cs-CZ" sz="2400" dirty="0" smtClean="0"/>
              <a:t> Vltavu</a:t>
            </a:r>
          </a:p>
          <a:p>
            <a:pPr marL="0" lvl="0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 3 x 56</a:t>
            </a:r>
            <a:r>
              <a:rPr lang="en-US" sz="2400" dirty="0" smtClean="0"/>
              <a:t>5</a:t>
            </a:r>
            <a:r>
              <a:rPr lang="cs-CZ" sz="2400" dirty="0" smtClean="0"/>
              <a:t> t </a:t>
            </a:r>
            <a:r>
              <a:rPr lang="en-US" sz="2400" dirty="0" smtClean="0">
                <a:solidFill>
                  <a:srgbClr val="FF0000"/>
                </a:solidFill>
              </a:rPr>
              <a:t>~</a:t>
            </a:r>
            <a:r>
              <a:rPr lang="cs-CZ" sz="2400" b="1" dirty="0" smtClean="0">
                <a:solidFill>
                  <a:srgbClr val="FF0000"/>
                </a:solidFill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</a:rPr>
              <a:t>700</a:t>
            </a:r>
            <a:r>
              <a:rPr lang="cs-CZ" sz="2400" b="1" dirty="0" smtClean="0">
                <a:solidFill>
                  <a:srgbClr val="FF0000"/>
                </a:solidFill>
              </a:rPr>
              <a:t> t </a:t>
            </a:r>
            <a:endParaRPr lang="cs-CZ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 bwMode="auto">
          <a:xfrm>
            <a:off x="1304975" y="5573218"/>
            <a:ext cx="6506280" cy="54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cs-CZ" sz="3600" dirty="0" smtClean="0">
                <a:solidFill>
                  <a:srgbClr val="61C250"/>
                </a:solidFill>
                <a:latin typeface="Arial" pitchFamily="34" charset="0"/>
                <a:ea typeface="+mj-ea"/>
                <a:cs typeface="Arial" pitchFamily="34" charset="0"/>
              </a:rPr>
              <a:t>1.10.1901 </a:t>
            </a:r>
            <a:r>
              <a:rPr lang="cs-CZ" sz="3600" dirty="0">
                <a:solidFill>
                  <a:srgbClr val="61C250"/>
                </a:solidFill>
                <a:latin typeface="Arial" pitchFamily="34" charset="0"/>
                <a:ea typeface="+mj-ea"/>
                <a:cs typeface="Arial" pitchFamily="34" charset="0"/>
              </a:rPr>
              <a:t>→ </a:t>
            </a:r>
            <a:r>
              <a:rPr lang="cs-CZ" sz="3600" dirty="0" smtClean="0">
                <a:solidFill>
                  <a:srgbClr val="61C250"/>
                </a:solidFill>
                <a:latin typeface="Arial" pitchFamily="34" charset="0"/>
                <a:ea typeface="+mj-ea"/>
                <a:cs typeface="Arial" pitchFamily="34" charset="0"/>
              </a:rPr>
              <a:t>2018 = </a:t>
            </a:r>
            <a:r>
              <a:rPr lang="cs-CZ" sz="3600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117 </a:t>
            </a:r>
            <a:r>
              <a:rPr lang="cs-CZ" sz="3600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let </a:t>
            </a:r>
          </a:p>
          <a:p>
            <a:endParaRPr lang="cs-CZ" sz="1900" i="1" kern="0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855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9" t="10821" r="8367" b="18452"/>
          <a:stretch/>
        </p:blipFill>
        <p:spPr bwMode="auto">
          <a:xfrm>
            <a:off x="6106160" y="1188721"/>
            <a:ext cx="2753360" cy="184911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6838" y="746399"/>
            <a:ext cx="8189941" cy="54752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PRŮZKUM KOROZNÍHO OSLABENÍ OK</a:t>
            </a:r>
          </a:p>
          <a:p>
            <a:pPr marL="0" indent="0" algn="ctr">
              <a:buNone/>
            </a:pPr>
            <a:endParaRPr lang="cs-CZ" sz="1800" b="1" dirty="0" smtClean="0"/>
          </a:p>
          <a:p>
            <a:pPr lvl="0" defTabSz="71973">
              <a:spcBef>
                <a:spcPts val="600"/>
              </a:spcBef>
              <a:defRPr/>
            </a:pPr>
            <a:r>
              <a:rPr lang="cs-CZ" sz="2000" dirty="0" smtClean="0"/>
              <a:t>stanovení </a:t>
            </a:r>
            <a:r>
              <a:rPr lang="cs-CZ" sz="2000" b="1" dirty="0" smtClean="0">
                <a:solidFill>
                  <a:srgbClr val="FF0000"/>
                </a:solidFill>
              </a:rPr>
              <a:t>velikosti korozních úbytků </a:t>
            </a:r>
          </a:p>
          <a:p>
            <a:pPr marL="0" lvl="0" indent="0" defTabSz="71973">
              <a:spcBef>
                <a:spcPts val="600"/>
              </a:spcBef>
              <a:buNone/>
              <a:defRPr/>
            </a:pPr>
            <a:r>
              <a:rPr lang="cs-CZ" sz="2000" b="1" dirty="0">
                <a:solidFill>
                  <a:srgbClr val="FF0000"/>
                </a:solidFill>
              </a:rPr>
              <a:t> </a:t>
            </a:r>
            <a:r>
              <a:rPr lang="cs-CZ" sz="2000" b="1" dirty="0" smtClean="0">
                <a:solidFill>
                  <a:srgbClr val="FF0000"/>
                </a:solidFill>
              </a:rPr>
              <a:t>    </a:t>
            </a:r>
            <a:r>
              <a:rPr lang="cs-CZ" sz="2000" dirty="0" smtClean="0"/>
              <a:t>(podklad pro </a:t>
            </a:r>
            <a:r>
              <a:rPr lang="cs-CZ" sz="2000" b="1" dirty="0" smtClean="0"/>
              <a:t>statický přepočet</a:t>
            </a:r>
            <a:r>
              <a:rPr lang="cs-CZ" sz="2000" dirty="0" smtClean="0"/>
              <a:t>)</a:t>
            </a:r>
          </a:p>
          <a:p>
            <a:pPr lvl="0" defTabSz="71973">
              <a:spcBef>
                <a:spcPts val="600"/>
              </a:spcBef>
              <a:defRPr/>
            </a:pPr>
            <a:r>
              <a:rPr lang="cs-CZ" sz="2000" dirty="0" smtClean="0"/>
              <a:t>stanovení</a:t>
            </a:r>
            <a:r>
              <a:rPr lang="cs-CZ" sz="2000" b="1" dirty="0" smtClean="0"/>
              <a:t> </a:t>
            </a:r>
            <a:r>
              <a:rPr lang="cs-CZ" sz="2000" dirty="0" smtClean="0"/>
              <a:t>možnosti</a:t>
            </a:r>
            <a:r>
              <a:rPr lang="cs-CZ" sz="2000" b="1" dirty="0" smtClean="0"/>
              <a:t> </a:t>
            </a:r>
            <a:r>
              <a:rPr lang="cs-CZ" sz="2000" b="1" dirty="0" smtClean="0">
                <a:solidFill>
                  <a:srgbClr val="FF0000"/>
                </a:solidFill>
              </a:rPr>
              <a:t>opravy</a:t>
            </a:r>
            <a:r>
              <a:rPr lang="cs-CZ" sz="2000" dirty="0" smtClean="0"/>
              <a:t>/nutnosti </a:t>
            </a:r>
            <a:r>
              <a:rPr lang="cs-CZ" sz="2000" b="1" dirty="0" smtClean="0">
                <a:solidFill>
                  <a:srgbClr val="FF0000"/>
                </a:solidFill>
              </a:rPr>
              <a:t>výměny</a:t>
            </a:r>
            <a:r>
              <a:rPr lang="cs-CZ" sz="2000" dirty="0" smtClean="0"/>
              <a:t>)</a:t>
            </a:r>
          </a:p>
          <a:p>
            <a:pPr lvl="0" defTabSz="71973">
              <a:spcBef>
                <a:spcPts val="600"/>
              </a:spcBef>
              <a:defRPr/>
            </a:pPr>
            <a:endParaRPr lang="cs-CZ" sz="1800" b="1" dirty="0" smtClean="0">
              <a:solidFill>
                <a:srgbClr val="FF0000"/>
              </a:solidFill>
            </a:endParaRPr>
          </a:p>
          <a:p>
            <a:pPr marL="0" lvl="0" indent="0" defTabSz="71973">
              <a:spcBef>
                <a:spcPts val="600"/>
              </a:spcBef>
              <a:buNone/>
              <a:defRPr/>
            </a:pPr>
            <a:r>
              <a:rPr lang="cs-CZ" sz="2400" b="1" dirty="0" smtClean="0"/>
              <a:t>SHRNUTÍ PROHLÍDKY OCELOVÉ KONSTRUKCE</a:t>
            </a:r>
            <a:endParaRPr lang="cs-CZ" sz="2400" b="1" dirty="0" smtClean="0">
              <a:solidFill>
                <a:srgbClr val="FF0000"/>
              </a:solidFill>
            </a:endParaRPr>
          </a:p>
          <a:p>
            <a:pPr defTabSz="71973">
              <a:spcBef>
                <a:spcPts val="600"/>
              </a:spcBef>
              <a:defRPr/>
            </a:pPr>
            <a:r>
              <a:rPr lang="cs-CZ" sz="2000" b="1" dirty="0" smtClean="0"/>
              <a:t>zjištěny </a:t>
            </a:r>
            <a:r>
              <a:rPr lang="cs-CZ" sz="2000" b="1" dirty="0"/>
              <a:t>poruchy, které jsou </a:t>
            </a:r>
            <a:r>
              <a:rPr lang="cs-CZ" sz="2000" b="1" dirty="0">
                <a:solidFill>
                  <a:srgbClr val="FF0000"/>
                </a:solidFill>
              </a:rPr>
              <a:t>limitující pro zbytkovou </a:t>
            </a:r>
            <a:r>
              <a:rPr lang="cs-CZ" sz="2000" b="1" dirty="0" smtClean="0">
                <a:solidFill>
                  <a:srgbClr val="FF0000"/>
                </a:solidFill>
              </a:rPr>
              <a:t>životnost</a:t>
            </a:r>
            <a:endParaRPr lang="cs-CZ" sz="2000" dirty="0"/>
          </a:p>
          <a:p>
            <a:pPr lvl="0" defTabSz="71973">
              <a:spcBef>
                <a:spcPts val="600"/>
              </a:spcBef>
              <a:defRPr/>
            </a:pPr>
            <a:r>
              <a:rPr lang="cs-CZ" sz="2000" dirty="0" smtClean="0"/>
              <a:t>most má charakteristické </a:t>
            </a:r>
            <a:r>
              <a:rPr lang="cs-CZ" sz="2000" dirty="0">
                <a:solidFill>
                  <a:srgbClr val="FF0000"/>
                </a:solidFill>
              </a:rPr>
              <a:t>"</a:t>
            </a:r>
            <a:r>
              <a:rPr lang="cs-CZ" sz="2000" b="1" dirty="0">
                <a:solidFill>
                  <a:srgbClr val="FF0000"/>
                </a:solidFill>
              </a:rPr>
              <a:t>vrozené</a:t>
            </a:r>
            <a:r>
              <a:rPr lang="cs-CZ" sz="2000" dirty="0">
                <a:solidFill>
                  <a:srgbClr val="FF0000"/>
                </a:solidFill>
              </a:rPr>
              <a:t>"</a:t>
            </a:r>
            <a:r>
              <a:rPr lang="cs-CZ" sz="2000" b="1" dirty="0">
                <a:solidFill>
                  <a:srgbClr val="FF0000"/>
                </a:solidFill>
              </a:rPr>
              <a:t> vady </a:t>
            </a:r>
            <a:r>
              <a:rPr lang="cs-CZ" sz="2000" dirty="0" smtClean="0"/>
              <a:t>nýtovaných </a:t>
            </a:r>
            <a:r>
              <a:rPr lang="cs-CZ" sz="2000" dirty="0"/>
              <a:t>konstrukcí </a:t>
            </a:r>
            <a:endParaRPr lang="cs-CZ" sz="2000" dirty="0" smtClean="0"/>
          </a:p>
          <a:p>
            <a:pPr lvl="0" defTabSz="71973">
              <a:spcBef>
                <a:spcPts val="600"/>
              </a:spcBef>
              <a:defRPr/>
            </a:pPr>
            <a:r>
              <a:rPr lang="cs-CZ" sz="2000" dirty="0" smtClean="0"/>
              <a:t>poruchy </a:t>
            </a:r>
            <a:r>
              <a:rPr lang="cs-CZ" sz="2000" dirty="0"/>
              <a:t>jsou dány především </a:t>
            </a:r>
            <a:r>
              <a:rPr lang="cs-CZ" sz="2000" b="1" dirty="0">
                <a:solidFill>
                  <a:srgbClr val="FF0000"/>
                </a:solidFill>
              </a:rPr>
              <a:t>nevhodným konstrukčním </a:t>
            </a:r>
            <a:r>
              <a:rPr lang="cs-CZ" sz="2000" b="1" dirty="0" smtClean="0">
                <a:solidFill>
                  <a:srgbClr val="FF0000"/>
                </a:solidFill>
              </a:rPr>
              <a:t>řešením </a:t>
            </a:r>
            <a:r>
              <a:rPr lang="cs-CZ" sz="2000" dirty="0" smtClean="0"/>
              <a:t>(nepřístupné mezery a štěrbiny, kde nelze </a:t>
            </a:r>
            <a:r>
              <a:rPr lang="cs-CZ" sz="2000" dirty="0"/>
              <a:t>účinně opravit </a:t>
            </a:r>
            <a:r>
              <a:rPr lang="cs-CZ" sz="2000" dirty="0" smtClean="0"/>
              <a:t>nátěr)</a:t>
            </a:r>
          </a:p>
          <a:p>
            <a:pPr lvl="0" defTabSz="71973">
              <a:spcBef>
                <a:spcPts val="600"/>
              </a:spcBef>
              <a:defRPr/>
            </a:pPr>
            <a:r>
              <a:rPr lang="cs-CZ" sz="2000" b="1" dirty="0" smtClean="0"/>
              <a:t>degradace </a:t>
            </a:r>
            <a:r>
              <a:rPr lang="cs-CZ" sz="2000" b="1" dirty="0"/>
              <a:t>konstrukce </a:t>
            </a:r>
            <a:r>
              <a:rPr lang="cs-CZ" sz="2000" dirty="0"/>
              <a:t>vlivem koroze </a:t>
            </a:r>
            <a:r>
              <a:rPr lang="cs-CZ" sz="2000" dirty="0" smtClean="0"/>
              <a:t>v </a:t>
            </a:r>
            <a:r>
              <a:rPr lang="cs-CZ" sz="2000" dirty="0"/>
              <a:t>čase </a:t>
            </a:r>
            <a:r>
              <a:rPr lang="cs-CZ" sz="2000" b="1" dirty="0">
                <a:solidFill>
                  <a:srgbClr val="FF0000"/>
                </a:solidFill>
              </a:rPr>
              <a:t>stále </a:t>
            </a:r>
            <a:r>
              <a:rPr lang="cs-CZ" sz="2000" b="1" dirty="0" smtClean="0">
                <a:solidFill>
                  <a:srgbClr val="FF0000"/>
                </a:solidFill>
              </a:rPr>
              <a:t>probíhá</a:t>
            </a:r>
          </a:p>
          <a:p>
            <a:pPr defTabSz="71973">
              <a:spcBef>
                <a:spcPts val="600"/>
              </a:spcBef>
              <a:defRPr/>
            </a:pPr>
            <a:r>
              <a:rPr lang="cs-CZ" sz="2000" dirty="0"/>
              <a:t>možnosti </a:t>
            </a:r>
            <a:r>
              <a:rPr lang="cs-CZ" sz="2000" dirty="0" smtClean="0"/>
              <a:t>účinné ochrany proti </a:t>
            </a:r>
            <a:r>
              <a:rPr lang="cs-CZ" sz="2000" dirty="0"/>
              <a:t>korozi jsou velmi omezené a </a:t>
            </a:r>
            <a:r>
              <a:rPr lang="cs-CZ" sz="2000" b="1" dirty="0"/>
              <a:t>v dlouhodobém horizontu </a:t>
            </a:r>
            <a:r>
              <a:rPr lang="cs-CZ" sz="2000" b="1" dirty="0" smtClean="0"/>
              <a:t>ji </a:t>
            </a:r>
            <a:r>
              <a:rPr lang="cs-CZ" sz="2000" b="1" dirty="0" smtClean="0">
                <a:solidFill>
                  <a:srgbClr val="FF0000"/>
                </a:solidFill>
              </a:rPr>
              <a:t>nelze </a:t>
            </a:r>
            <a:r>
              <a:rPr lang="cs-CZ" sz="2000" b="1" dirty="0">
                <a:solidFill>
                  <a:srgbClr val="FF0000"/>
                </a:solidFill>
              </a:rPr>
              <a:t>spolehlivě dosáhnout</a:t>
            </a:r>
          </a:p>
          <a:p>
            <a:pPr lvl="0" defTabSz="71973">
              <a:spcBef>
                <a:spcPts val="600"/>
              </a:spcBef>
              <a:defRPr/>
            </a:pPr>
            <a:endParaRPr lang="cs-CZ" sz="1800" b="1" dirty="0" smtClean="0"/>
          </a:p>
          <a:p>
            <a:pPr lvl="0" defTabSz="71973">
              <a:spcBef>
                <a:spcPts val="600"/>
              </a:spcBef>
              <a:defRPr/>
            </a:pPr>
            <a:endParaRPr lang="cs-CZ" sz="1800" b="1" dirty="0">
              <a:solidFill>
                <a:srgbClr val="FF0000"/>
              </a:solidFill>
            </a:endParaRPr>
          </a:p>
          <a:p>
            <a:pPr lvl="0" defTabSz="71973">
              <a:spcBef>
                <a:spcPts val="600"/>
              </a:spcBef>
              <a:defRPr/>
            </a:pPr>
            <a:endParaRPr lang="cs-CZ" sz="1800" b="1" dirty="0" smtClean="0">
              <a:solidFill>
                <a:srgbClr val="FF0000"/>
              </a:solidFill>
            </a:endParaRPr>
          </a:p>
          <a:p>
            <a:pPr lvl="0" defTabSz="71973">
              <a:spcBef>
                <a:spcPts val="600"/>
              </a:spcBef>
              <a:defRPr/>
            </a:pPr>
            <a:endParaRPr lang="cs-CZ" sz="1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400" b="1" dirty="0" smtClean="0"/>
          </a:p>
          <a:p>
            <a:pPr marL="0" indent="0">
              <a:buNone/>
            </a:pPr>
            <a:endParaRPr lang="cs-CZ" sz="2400" b="1" dirty="0" smtClean="0"/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</p:spTree>
    <p:extLst>
      <p:ext uri="{BB962C8B-B14F-4D97-AF65-F5344CB8AC3E}">
        <p14:creationId xmlns:p14="http://schemas.microsoft.com/office/powerpoint/2010/main" val="3375981931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36543" y="794591"/>
            <a:ext cx="7878171" cy="51034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PRŮZKUM KOROZNÍHO OSLABENÍ OK – DOLNÍ PÁS</a:t>
            </a:r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2824440" y="5690330"/>
            <a:ext cx="3765545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Koroze dolní pásů hlavního nosníku</a:t>
            </a: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126" y="1579322"/>
            <a:ext cx="5989696" cy="3883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26" y="1286996"/>
            <a:ext cx="3167883" cy="2234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520" y="1289377"/>
            <a:ext cx="2550156" cy="191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Volný tvar 10"/>
          <p:cNvSpPr/>
          <p:nvPr/>
        </p:nvSpPr>
        <p:spPr>
          <a:xfrm flipH="1">
            <a:off x="7123668" y="2550317"/>
            <a:ext cx="289162" cy="110331"/>
          </a:xfrm>
          <a:custGeom>
            <a:avLst/>
            <a:gdLst>
              <a:gd name="connsiteX0" fmla="*/ 0 w 342900"/>
              <a:gd name="connsiteY0" fmla="*/ 0 h 137160"/>
              <a:gd name="connsiteX1" fmla="*/ 182880 w 342900"/>
              <a:gd name="connsiteY1" fmla="*/ 137160 h 137160"/>
              <a:gd name="connsiteX2" fmla="*/ 342900 w 342900"/>
              <a:gd name="connsiteY2" fmla="*/ 76200 h 137160"/>
              <a:gd name="connsiteX3" fmla="*/ 0 w 342900"/>
              <a:gd name="connsiteY3" fmla="*/ 0 h 137160"/>
              <a:gd name="connsiteX0" fmla="*/ 0 w 342900"/>
              <a:gd name="connsiteY0" fmla="*/ 0 h 149244"/>
              <a:gd name="connsiteX1" fmla="*/ 331550 w 342900"/>
              <a:gd name="connsiteY1" fmla="*/ 149244 h 149244"/>
              <a:gd name="connsiteX2" fmla="*/ 342900 w 342900"/>
              <a:gd name="connsiteY2" fmla="*/ 76200 h 149244"/>
              <a:gd name="connsiteX3" fmla="*/ 0 w 342900"/>
              <a:gd name="connsiteY3" fmla="*/ 0 h 149244"/>
              <a:gd name="connsiteX0" fmla="*/ 0 w 189434"/>
              <a:gd name="connsiteY0" fmla="*/ 78482 h 78482"/>
              <a:gd name="connsiteX1" fmla="*/ 178084 w 189434"/>
              <a:gd name="connsiteY1" fmla="*/ 73044 h 78482"/>
              <a:gd name="connsiteX2" fmla="*/ 189434 w 189434"/>
              <a:gd name="connsiteY2" fmla="*/ 0 h 78482"/>
              <a:gd name="connsiteX3" fmla="*/ 0 w 189434"/>
              <a:gd name="connsiteY3" fmla="*/ 78482 h 78482"/>
              <a:gd name="connsiteX0" fmla="*/ 0 w 178084"/>
              <a:gd name="connsiteY0" fmla="*/ 95401 h 95401"/>
              <a:gd name="connsiteX1" fmla="*/ 178084 w 178084"/>
              <a:gd name="connsiteY1" fmla="*/ 89963 h 95401"/>
              <a:gd name="connsiteX2" fmla="*/ 177445 w 178084"/>
              <a:gd name="connsiteY2" fmla="*/ 0 h 95401"/>
              <a:gd name="connsiteX3" fmla="*/ 0 w 178084"/>
              <a:gd name="connsiteY3" fmla="*/ 95401 h 95401"/>
              <a:gd name="connsiteX0" fmla="*/ 0 w 190073"/>
              <a:gd name="connsiteY0" fmla="*/ 100234 h 100234"/>
              <a:gd name="connsiteX1" fmla="*/ 190073 w 190073"/>
              <a:gd name="connsiteY1" fmla="*/ 89963 h 100234"/>
              <a:gd name="connsiteX2" fmla="*/ 189434 w 190073"/>
              <a:gd name="connsiteY2" fmla="*/ 0 h 100234"/>
              <a:gd name="connsiteX3" fmla="*/ 0 w 190073"/>
              <a:gd name="connsiteY3" fmla="*/ 100234 h 100234"/>
              <a:gd name="connsiteX0" fmla="*/ 0 w 190073"/>
              <a:gd name="connsiteY0" fmla="*/ 100234 h 100234"/>
              <a:gd name="connsiteX1" fmla="*/ 190073 w 190073"/>
              <a:gd name="connsiteY1" fmla="*/ 89963 h 100234"/>
              <a:gd name="connsiteX2" fmla="*/ 189434 w 190073"/>
              <a:gd name="connsiteY2" fmla="*/ 0 h 100234"/>
              <a:gd name="connsiteX3" fmla="*/ 0 w 190073"/>
              <a:gd name="connsiteY3" fmla="*/ 100234 h 10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73" h="100234">
                <a:moveTo>
                  <a:pt x="0" y="100234"/>
                </a:moveTo>
                <a:lnTo>
                  <a:pt x="190073" y="89963"/>
                </a:lnTo>
                <a:lnTo>
                  <a:pt x="189434" y="0"/>
                </a:lnTo>
                <a:cubicBezTo>
                  <a:pt x="126289" y="33411"/>
                  <a:pt x="132683" y="59572"/>
                  <a:pt x="0" y="100234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2" name="Volný tvar 11"/>
          <p:cNvSpPr/>
          <p:nvPr/>
        </p:nvSpPr>
        <p:spPr>
          <a:xfrm>
            <a:off x="7588012" y="2550316"/>
            <a:ext cx="289162" cy="110331"/>
          </a:xfrm>
          <a:custGeom>
            <a:avLst/>
            <a:gdLst>
              <a:gd name="connsiteX0" fmla="*/ 0 w 342900"/>
              <a:gd name="connsiteY0" fmla="*/ 0 h 137160"/>
              <a:gd name="connsiteX1" fmla="*/ 182880 w 342900"/>
              <a:gd name="connsiteY1" fmla="*/ 137160 h 137160"/>
              <a:gd name="connsiteX2" fmla="*/ 342900 w 342900"/>
              <a:gd name="connsiteY2" fmla="*/ 76200 h 137160"/>
              <a:gd name="connsiteX3" fmla="*/ 0 w 342900"/>
              <a:gd name="connsiteY3" fmla="*/ 0 h 137160"/>
              <a:gd name="connsiteX0" fmla="*/ 0 w 342900"/>
              <a:gd name="connsiteY0" fmla="*/ 0 h 149244"/>
              <a:gd name="connsiteX1" fmla="*/ 331550 w 342900"/>
              <a:gd name="connsiteY1" fmla="*/ 149244 h 149244"/>
              <a:gd name="connsiteX2" fmla="*/ 342900 w 342900"/>
              <a:gd name="connsiteY2" fmla="*/ 76200 h 149244"/>
              <a:gd name="connsiteX3" fmla="*/ 0 w 342900"/>
              <a:gd name="connsiteY3" fmla="*/ 0 h 149244"/>
              <a:gd name="connsiteX0" fmla="*/ 0 w 189434"/>
              <a:gd name="connsiteY0" fmla="*/ 78482 h 78482"/>
              <a:gd name="connsiteX1" fmla="*/ 178084 w 189434"/>
              <a:gd name="connsiteY1" fmla="*/ 73044 h 78482"/>
              <a:gd name="connsiteX2" fmla="*/ 189434 w 189434"/>
              <a:gd name="connsiteY2" fmla="*/ 0 h 78482"/>
              <a:gd name="connsiteX3" fmla="*/ 0 w 189434"/>
              <a:gd name="connsiteY3" fmla="*/ 78482 h 78482"/>
              <a:gd name="connsiteX0" fmla="*/ 0 w 178084"/>
              <a:gd name="connsiteY0" fmla="*/ 95401 h 95401"/>
              <a:gd name="connsiteX1" fmla="*/ 178084 w 178084"/>
              <a:gd name="connsiteY1" fmla="*/ 89963 h 95401"/>
              <a:gd name="connsiteX2" fmla="*/ 177445 w 178084"/>
              <a:gd name="connsiteY2" fmla="*/ 0 h 95401"/>
              <a:gd name="connsiteX3" fmla="*/ 0 w 178084"/>
              <a:gd name="connsiteY3" fmla="*/ 95401 h 95401"/>
              <a:gd name="connsiteX0" fmla="*/ 0 w 190073"/>
              <a:gd name="connsiteY0" fmla="*/ 100234 h 100234"/>
              <a:gd name="connsiteX1" fmla="*/ 190073 w 190073"/>
              <a:gd name="connsiteY1" fmla="*/ 89963 h 100234"/>
              <a:gd name="connsiteX2" fmla="*/ 189434 w 190073"/>
              <a:gd name="connsiteY2" fmla="*/ 0 h 100234"/>
              <a:gd name="connsiteX3" fmla="*/ 0 w 190073"/>
              <a:gd name="connsiteY3" fmla="*/ 100234 h 100234"/>
              <a:gd name="connsiteX0" fmla="*/ 0 w 190073"/>
              <a:gd name="connsiteY0" fmla="*/ 100234 h 100234"/>
              <a:gd name="connsiteX1" fmla="*/ 190073 w 190073"/>
              <a:gd name="connsiteY1" fmla="*/ 89963 h 100234"/>
              <a:gd name="connsiteX2" fmla="*/ 189434 w 190073"/>
              <a:gd name="connsiteY2" fmla="*/ 0 h 100234"/>
              <a:gd name="connsiteX3" fmla="*/ 0 w 190073"/>
              <a:gd name="connsiteY3" fmla="*/ 100234 h 10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73" h="100234">
                <a:moveTo>
                  <a:pt x="0" y="100234"/>
                </a:moveTo>
                <a:lnTo>
                  <a:pt x="190073" y="89963"/>
                </a:lnTo>
                <a:lnTo>
                  <a:pt x="189434" y="0"/>
                </a:lnTo>
                <a:cubicBezTo>
                  <a:pt x="126289" y="33411"/>
                  <a:pt x="132683" y="59572"/>
                  <a:pt x="0" y="100234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3" name="Volný tvar 12"/>
          <p:cNvSpPr/>
          <p:nvPr/>
        </p:nvSpPr>
        <p:spPr>
          <a:xfrm>
            <a:off x="663258" y="1827530"/>
            <a:ext cx="2871470" cy="1266190"/>
          </a:xfrm>
          <a:custGeom>
            <a:avLst/>
            <a:gdLst>
              <a:gd name="connsiteX0" fmla="*/ 0 w 2217420"/>
              <a:gd name="connsiteY0" fmla="*/ 0 h 937260"/>
              <a:gd name="connsiteX1" fmla="*/ 762000 w 2217420"/>
              <a:gd name="connsiteY1" fmla="*/ 609600 h 937260"/>
              <a:gd name="connsiteX2" fmla="*/ 1676400 w 2217420"/>
              <a:gd name="connsiteY2" fmla="*/ 861060 h 937260"/>
              <a:gd name="connsiteX3" fmla="*/ 2217420 w 2217420"/>
              <a:gd name="connsiteY3" fmla="*/ 937260 h 937260"/>
              <a:gd name="connsiteX0" fmla="*/ 0 w 2217420"/>
              <a:gd name="connsiteY0" fmla="*/ 0 h 937260"/>
              <a:gd name="connsiteX1" fmla="*/ 438150 w 2217420"/>
              <a:gd name="connsiteY1" fmla="*/ 376014 h 937260"/>
              <a:gd name="connsiteX2" fmla="*/ 1676400 w 2217420"/>
              <a:gd name="connsiteY2" fmla="*/ 861060 h 937260"/>
              <a:gd name="connsiteX3" fmla="*/ 2217420 w 2217420"/>
              <a:gd name="connsiteY3" fmla="*/ 937260 h 937260"/>
              <a:gd name="connsiteX0" fmla="*/ 0 w 2490470"/>
              <a:gd name="connsiteY0" fmla="*/ 0 h 1105149"/>
              <a:gd name="connsiteX1" fmla="*/ 711200 w 2490470"/>
              <a:gd name="connsiteY1" fmla="*/ 543903 h 1105149"/>
              <a:gd name="connsiteX2" fmla="*/ 1949450 w 2490470"/>
              <a:gd name="connsiteY2" fmla="*/ 1028949 h 1105149"/>
              <a:gd name="connsiteX3" fmla="*/ 2490470 w 2490470"/>
              <a:gd name="connsiteY3" fmla="*/ 1105149 h 1105149"/>
              <a:gd name="connsiteX0" fmla="*/ 0 w 2490470"/>
              <a:gd name="connsiteY0" fmla="*/ 0 h 1105149"/>
              <a:gd name="connsiteX1" fmla="*/ 711200 w 2490470"/>
              <a:gd name="connsiteY1" fmla="*/ 543903 h 1105149"/>
              <a:gd name="connsiteX2" fmla="*/ 1949450 w 2490470"/>
              <a:gd name="connsiteY2" fmla="*/ 1028949 h 1105149"/>
              <a:gd name="connsiteX3" fmla="*/ 2490470 w 2490470"/>
              <a:gd name="connsiteY3" fmla="*/ 1105149 h 1105149"/>
              <a:gd name="connsiteX0" fmla="*/ 0 w 2490470"/>
              <a:gd name="connsiteY0" fmla="*/ 0 h 1105149"/>
              <a:gd name="connsiteX1" fmla="*/ 996950 w 2490470"/>
              <a:gd name="connsiteY1" fmla="*/ 740991 h 1105149"/>
              <a:gd name="connsiteX2" fmla="*/ 1949450 w 2490470"/>
              <a:gd name="connsiteY2" fmla="*/ 1028949 h 1105149"/>
              <a:gd name="connsiteX3" fmla="*/ 2490470 w 2490470"/>
              <a:gd name="connsiteY3" fmla="*/ 1105149 h 1105149"/>
              <a:gd name="connsiteX0" fmla="*/ 0 w 2700020"/>
              <a:gd name="connsiteY0" fmla="*/ 0 h 1338734"/>
              <a:gd name="connsiteX1" fmla="*/ 996950 w 2700020"/>
              <a:gd name="connsiteY1" fmla="*/ 740991 h 1338734"/>
              <a:gd name="connsiteX2" fmla="*/ 1949450 w 2700020"/>
              <a:gd name="connsiteY2" fmla="*/ 1028949 h 1338734"/>
              <a:gd name="connsiteX3" fmla="*/ 2700020 w 2700020"/>
              <a:gd name="connsiteY3" fmla="*/ 1338734 h 1338734"/>
              <a:gd name="connsiteX0" fmla="*/ 0 w 2700020"/>
              <a:gd name="connsiteY0" fmla="*/ 0 h 1338734"/>
              <a:gd name="connsiteX1" fmla="*/ 996950 w 2700020"/>
              <a:gd name="connsiteY1" fmla="*/ 740991 h 1338734"/>
              <a:gd name="connsiteX2" fmla="*/ 2127250 w 2700020"/>
              <a:gd name="connsiteY2" fmla="*/ 1028949 h 1338734"/>
              <a:gd name="connsiteX3" fmla="*/ 2700020 w 2700020"/>
              <a:gd name="connsiteY3" fmla="*/ 1338734 h 1338734"/>
              <a:gd name="connsiteX0" fmla="*/ 0 w 2700020"/>
              <a:gd name="connsiteY0" fmla="*/ 0 h 1338734"/>
              <a:gd name="connsiteX1" fmla="*/ 996950 w 2700020"/>
              <a:gd name="connsiteY1" fmla="*/ 740991 h 1338734"/>
              <a:gd name="connsiteX2" fmla="*/ 2127250 w 2700020"/>
              <a:gd name="connsiteY2" fmla="*/ 1028949 h 1338734"/>
              <a:gd name="connsiteX3" fmla="*/ 2384742 w 2700020"/>
              <a:gd name="connsiteY3" fmla="*/ 1132887 h 1338734"/>
              <a:gd name="connsiteX4" fmla="*/ 2700020 w 2700020"/>
              <a:gd name="connsiteY4" fmla="*/ 1338734 h 1338734"/>
              <a:gd name="connsiteX0" fmla="*/ 0 w 2700020"/>
              <a:gd name="connsiteY0" fmla="*/ 0 h 1338734"/>
              <a:gd name="connsiteX1" fmla="*/ 625792 w 2700020"/>
              <a:gd name="connsiteY1" fmla="*/ 286142 h 1338734"/>
              <a:gd name="connsiteX2" fmla="*/ 996950 w 2700020"/>
              <a:gd name="connsiteY2" fmla="*/ 740991 h 1338734"/>
              <a:gd name="connsiteX3" fmla="*/ 2127250 w 2700020"/>
              <a:gd name="connsiteY3" fmla="*/ 1028949 h 1338734"/>
              <a:gd name="connsiteX4" fmla="*/ 2384742 w 2700020"/>
              <a:gd name="connsiteY4" fmla="*/ 1132887 h 1338734"/>
              <a:gd name="connsiteX5" fmla="*/ 2700020 w 2700020"/>
              <a:gd name="connsiteY5" fmla="*/ 1338734 h 1338734"/>
              <a:gd name="connsiteX0" fmla="*/ 0 w 2700020"/>
              <a:gd name="connsiteY0" fmla="*/ 0 h 1338734"/>
              <a:gd name="connsiteX1" fmla="*/ 625792 w 2700020"/>
              <a:gd name="connsiteY1" fmla="*/ 286142 h 1338734"/>
              <a:gd name="connsiteX2" fmla="*/ 1231900 w 2700020"/>
              <a:gd name="connsiteY2" fmla="*/ 886982 h 1338734"/>
              <a:gd name="connsiteX3" fmla="*/ 2127250 w 2700020"/>
              <a:gd name="connsiteY3" fmla="*/ 1028949 h 1338734"/>
              <a:gd name="connsiteX4" fmla="*/ 2384742 w 2700020"/>
              <a:gd name="connsiteY4" fmla="*/ 1132887 h 1338734"/>
              <a:gd name="connsiteX5" fmla="*/ 2700020 w 2700020"/>
              <a:gd name="connsiteY5" fmla="*/ 1338734 h 1338734"/>
              <a:gd name="connsiteX0" fmla="*/ 0 w 2865120"/>
              <a:gd name="connsiteY0" fmla="*/ 0 h 1492024"/>
              <a:gd name="connsiteX1" fmla="*/ 790892 w 2865120"/>
              <a:gd name="connsiteY1" fmla="*/ 439432 h 1492024"/>
              <a:gd name="connsiteX2" fmla="*/ 1397000 w 2865120"/>
              <a:gd name="connsiteY2" fmla="*/ 1040272 h 1492024"/>
              <a:gd name="connsiteX3" fmla="*/ 2292350 w 2865120"/>
              <a:gd name="connsiteY3" fmla="*/ 1182239 h 1492024"/>
              <a:gd name="connsiteX4" fmla="*/ 2549842 w 2865120"/>
              <a:gd name="connsiteY4" fmla="*/ 1286177 h 1492024"/>
              <a:gd name="connsiteX5" fmla="*/ 2865120 w 2865120"/>
              <a:gd name="connsiteY5" fmla="*/ 1492024 h 1492024"/>
              <a:gd name="connsiteX0" fmla="*/ 0 w 2871470"/>
              <a:gd name="connsiteY0" fmla="*/ 0 h 1455526"/>
              <a:gd name="connsiteX1" fmla="*/ 790892 w 2871470"/>
              <a:gd name="connsiteY1" fmla="*/ 439432 h 1455526"/>
              <a:gd name="connsiteX2" fmla="*/ 1397000 w 2871470"/>
              <a:gd name="connsiteY2" fmla="*/ 1040272 h 1455526"/>
              <a:gd name="connsiteX3" fmla="*/ 2292350 w 2871470"/>
              <a:gd name="connsiteY3" fmla="*/ 1182239 h 1455526"/>
              <a:gd name="connsiteX4" fmla="*/ 2549842 w 2871470"/>
              <a:gd name="connsiteY4" fmla="*/ 1286177 h 1455526"/>
              <a:gd name="connsiteX5" fmla="*/ 2871470 w 2871470"/>
              <a:gd name="connsiteY5" fmla="*/ 1455526 h 145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1470" h="1455526">
                <a:moveTo>
                  <a:pt x="0" y="0"/>
                </a:moveTo>
                <a:cubicBezTo>
                  <a:pt x="102182" y="79321"/>
                  <a:pt x="624734" y="315934"/>
                  <a:pt x="790892" y="439432"/>
                </a:cubicBezTo>
                <a:cubicBezTo>
                  <a:pt x="957050" y="562930"/>
                  <a:pt x="1146757" y="916471"/>
                  <a:pt x="1397000" y="1040272"/>
                </a:cubicBezTo>
                <a:cubicBezTo>
                  <a:pt x="1647243" y="1164073"/>
                  <a:pt x="2062110" y="1120573"/>
                  <a:pt x="2292350" y="1182239"/>
                </a:cubicBezTo>
                <a:cubicBezTo>
                  <a:pt x="2522590" y="1243905"/>
                  <a:pt x="2454380" y="1234546"/>
                  <a:pt x="2549842" y="1286177"/>
                </a:cubicBezTo>
                <a:cubicBezTo>
                  <a:pt x="2645304" y="1337808"/>
                  <a:pt x="2817865" y="1417569"/>
                  <a:pt x="2871470" y="1455526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1842560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36543" y="794591"/>
            <a:ext cx="8316957" cy="49592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PRŮZKUM KOROZNÍHO OSLABENÍ </a:t>
            </a:r>
            <a:r>
              <a:rPr lang="cs-CZ" sz="2400" b="1" dirty="0"/>
              <a:t>OK - </a:t>
            </a:r>
            <a:r>
              <a:rPr lang="cs-CZ" sz="2400" b="1" dirty="0" smtClean="0"/>
              <a:t>DOLNÍ </a:t>
            </a:r>
            <a:r>
              <a:rPr lang="cs-CZ" sz="2400" b="1" dirty="0"/>
              <a:t>PÁS</a:t>
            </a:r>
          </a:p>
          <a:p>
            <a:pPr marL="0" indent="0" algn="ctr">
              <a:buNone/>
            </a:pPr>
            <a:endParaRPr lang="cs-CZ" sz="2400" b="1" dirty="0" smtClean="0"/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1098770" y="5753830"/>
            <a:ext cx="6731875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Koroze dolních pásů v přípojích chodníkových konzol</a:t>
            </a: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2066" y="1307468"/>
            <a:ext cx="5386386" cy="438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218" y="1403267"/>
            <a:ext cx="4190207" cy="1466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Volný tvar 7"/>
          <p:cNvSpPr/>
          <p:nvPr/>
        </p:nvSpPr>
        <p:spPr>
          <a:xfrm>
            <a:off x="5076825" y="1925637"/>
            <a:ext cx="2824163" cy="614363"/>
          </a:xfrm>
          <a:custGeom>
            <a:avLst/>
            <a:gdLst>
              <a:gd name="connsiteX0" fmla="*/ 0 w 2824163"/>
              <a:gd name="connsiteY0" fmla="*/ 0 h 614363"/>
              <a:gd name="connsiteX1" fmla="*/ 547688 w 2824163"/>
              <a:gd name="connsiteY1" fmla="*/ 357188 h 614363"/>
              <a:gd name="connsiteX2" fmla="*/ 1390650 w 2824163"/>
              <a:gd name="connsiteY2" fmla="*/ 581025 h 614363"/>
              <a:gd name="connsiteX3" fmla="*/ 2824163 w 2824163"/>
              <a:gd name="connsiteY3" fmla="*/ 614363 h 61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4163" h="614363">
                <a:moveTo>
                  <a:pt x="0" y="0"/>
                </a:moveTo>
                <a:cubicBezTo>
                  <a:pt x="157956" y="130175"/>
                  <a:pt x="315913" y="260350"/>
                  <a:pt x="547688" y="357188"/>
                </a:cubicBezTo>
                <a:cubicBezTo>
                  <a:pt x="779463" y="454026"/>
                  <a:pt x="1011238" y="538163"/>
                  <a:pt x="1390650" y="581025"/>
                </a:cubicBezTo>
                <a:cubicBezTo>
                  <a:pt x="1770063" y="623888"/>
                  <a:pt x="2662238" y="597694"/>
                  <a:pt x="2824163" y="614363"/>
                </a:cubicBezTo>
              </a:path>
            </a:pathLst>
          </a:cu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00B0F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2" name="Nadpis 1"/>
          <p:cNvSpPr txBox="1">
            <a:spLocks/>
          </p:cNvSpPr>
          <p:nvPr/>
        </p:nvSpPr>
        <p:spPr>
          <a:xfrm>
            <a:off x="457200" y="274638"/>
            <a:ext cx="8229600" cy="4721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61C25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 sz="2000" b="1" smtClean="0"/>
              <a:t>REKONSTRUKCE MOSTŮ POD VYŠEHRADEM V PRAZE</a:t>
            </a:r>
            <a:endParaRPr lang="cs-CZ" sz="2400" b="1" dirty="0"/>
          </a:p>
        </p:txBody>
      </p:sp>
      <p:sp>
        <p:nvSpPr>
          <p:cNvPr id="10" name="Volný tvar 9"/>
          <p:cNvSpPr/>
          <p:nvPr/>
        </p:nvSpPr>
        <p:spPr>
          <a:xfrm flipV="1">
            <a:off x="3086100" y="3003550"/>
            <a:ext cx="882650" cy="1562294"/>
          </a:xfrm>
          <a:custGeom>
            <a:avLst/>
            <a:gdLst>
              <a:gd name="connsiteX0" fmla="*/ 0 w 2217420"/>
              <a:gd name="connsiteY0" fmla="*/ 0 h 937260"/>
              <a:gd name="connsiteX1" fmla="*/ 762000 w 2217420"/>
              <a:gd name="connsiteY1" fmla="*/ 609600 h 937260"/>
              <a:gd name="connsiteX2" fmla="*/ 1676400 w 2217420"/>
              <a:gd name="connsiteY2" fmla="*/ 861060 h 937260"/>
              <a:gd name="connsiteX3" fmla="*/ 2217420 w 2217420"/>
              <a:gd name="connsiteY3" fmla="*/ 937260 h 937260"/>
              <a:gd name="connsiteX0" fmla="*/ 0 w 2217420"/>
              <a:gd name="connsiteY0" fmla="*/ 0 h 937260"/>
              <a:gd name="connsiteX1" fmla="*/ 923925 w 2217420"/>
              <a:gd name="connsiteY1" fmla="*/ 533830 h 937260"/>
              <a:gd name="connsiteX2" fmla="*/ 762000 w 2217420"/>
              <a:gd name="connsiteY2" fmla="*/ 609600 h 937260"/>
              <a:gd name="connsiteX3" fmla="*/ 1676400 w 2217420"/>
              <a:gd name="connsiteY3" fmla="*/ 861060 h 937260"/>
              <a:gd name="connsiteX4" fmla="*/ 2217420 w 2217420"/>
              <a:gd name="connsiteY4" fmla="*/ 937260 h 937260"/>
              <a:gd name="connsiteX0" fmla="*/ 0 w 1847850"/>
              <a:gd name="connsiteY0" fmla="*/ 0 h 1039136"/>
              <a:gd name="connsiteX1" fmla="*/ 923925 w 1847850"/>
              <a:gd name="connsiteY1" fmla="*/ 533830 h 1039136"/>
              <a:gd name="connsiteX2" fmla="*/ 762000 w 1847850"/>
              <a:gd name="connsiteY2" fmla="*/ 609600 h 1039136"/>
              <a:gd name="connsiteX3" fmla="*/ 1676400 w 1847850"/>
              <a:gd name="connsiteY3" fmla="*/ 861060 h 1039136"/>
              <a:gd name="connsiteX4" fmla="*/ 1847850 w 1847850"/>
              <a:gd name="connsiteY4" fmla="*/ 1039136 h 1039136"/>
              <a:gd name="connsiteX0" fmla="*/ 0 w 1847850"/>
              <a:gd name="connsiteY0" fmla="*/ 0 h 1039136"/>
              <a:gd name="connsiteX1" fmla="*/ 923925 w 1847850"/>
              <a:gd name="connsiteY1" fmla="*/ 533830 h 1039136"/>
              <a:gd name="connsiteX2" fmla="*/ 762000 w 1847850"/>
              <a:gd name="connsiteY2" fmla="*/ 609600 h 1039136"/>
              <a:gd name="connsiteX3" fmla="*/ 1235758 w 1847850"/>
              <a:gd name="connsiteY3" fmla="*/ 771409 h 1039136"/>
              <a:gd name="connsiteX4" fmla="*/ 1847850 w 1847850"/>
              <a:gd name="connsiteY4" fmla="*/ 1039136 h 1039136"/>
              <a:gd name="connsiteX0" fmla="*/ 0 w 1847850"/>
              <a:gd name="connsiteY0" fmla="*/ 0 h 1039136"/>
              <a:gd name="connsiteX1" fmla="*/ 923925 w 1847850"/>
              <a:gd name="connsiteY1" fmla="*/ 533830 h 1039136"/>
              <a:gd name="connsiteX2" fmla="*/ 1235758 w 1847850"/>
              <a:gd name="connsiteY2" fmla="*/ 771409 h 1039136"/>
              <a:gd name="connsiteX3" fmla="*/ 1847850 w 1847850"/>
              <a:gd name="connsiteY3" fmla="*/ 1039136 h 1039136"/>
              <a:gd name="connsiteX0" fmla="*/ 0 w 1847850"/>
              <a:gd name="connsiteY0" fmla="*/ 0 h 1039136"/>
              <a:gd name="connsiteX1" fmla="*/ 1235758 w 1847850"/>
              <a:gd name="connsiteY1" fmla="*/ 771409 h 1039136"/>
              <a:gd name="connsiteX2" fmla="*/ 1847850 w 1847850"/>
              <a:gd name="connsiteY2" fmla="*/ 1039136 h 1039136"/>
              <a:gd name="connsiteX0" fmla="*/ 0 w 1847850"/>
              <a:gd name="connsiteY0" fmla="*/ 0 h 1039136"/>
              <a:gd name="connsiteX1" fmla="*/ 1178901 w 1847850"/>
              <a:gd name="connsiteY1" fmla="*/ 685833 h 1039136"/>
              <a:gd name="connsiteX2" fmla="*/ 1847850 w 1847850"/>
              <a:gd name="connsiteY2" fmla="*/ 1039136 h 1039136"/>
              <a:gd name="connsiteX0" fmla="*/ 0 w 1847850"/>
              <a:gd name="connsiteY0" fmla="*/ 0 h 1039136"/>
              <a:gd name="connsiteX1" fmla="*/ 1178901 w 1847850"/>
              <a:gd name="connsiteY1" fmla="*/ 685833 h 1039136"/>
              <a:gd name="connsiteX2" fmla="*/ 1847850 w 1847850"/>
              <a:gd name="connsiteY2" fmla="*/ 1039136 h 1039136"/>
              <a:gd name="connsiteX0" fmla="*/ 38667 w 1886517"/>
              <a:gd name="connsiteY0" fmla="*/ 0 h 1039136"/>
              <a:gd name="connsiteX1" fmla="*/ 109738 w 1886517"/>
              <a:gd name="connsiteY1" fmla="*/ 118176 h 1039136"/>
              <a:gd name="connsiteX2" fmla="*/ 1217568 w 1886517"/>
              <a:gd name="connsiteY2" fmla="*/ 685833 h 1039136"/>
              <a:gd name="connsiteX3" fmla="*/ 1886517 w 1886517"/>
              <a:gd name="connsiteY3" fmla="*/ 1039136 h 1039136"/>
              <a:gd name="connsiteX0" fmla="*/ 0 w 1975778"/>
              <a:gd name="connsiteY0" fmla="*/ 4200 h 1002586"/>
              <a:gd name="connsiteX1" fmla="*/ 198999 w 1975778"/>
              <a:gd name="connsiteY1" fmla="*/ 81626 h 1002586"/>
              <a:gd name="connsiteX2" fmla="*/ 1306829 w 1975778"/>
              <a:gd name="connsiteY2" fmla="*/ 649283 h 1002586"/>
              <a:gd name="connsiteX3" fmla="*/ 1975778 w 1975778"/>
              <a:gd name="connsiteY3" fmla="*/ 1002586 h 100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5778" h="1002586">
                <a:moveTo>
                  <a:pt x="0" y="4200"/>
                </a:moveTo>
                <a:cubicBezTo>
                  <a:pt x="2369" y="7596"/>
                  <a:pt x="2515" y="-32680"/>
                  <a:pt x="198999" y="81626"/>
                </a:cubicBezTo>
                <a:cubicBezTo>
                  <a:pt x="395483" y="195932"/>
                  <a:pt x="1001223" y="479490"/>
                  <a:pt x="1306829" y="649283"/>
                </a:cubicBezTo>
                <a:cubicBezTo>
                  <a:pt x="1520970" y="736493"/>
                  <a:pt x="1927518" y="932736"/>
                  <a:pt x="1975778" y="1002586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Obrázek 10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230" y="3003550"/>
            <a:ext cx="2324860" cy="2686780"/>
          </a:xfrm>
          <a:prstGeom prst="rect">
            <a:avLst/>
          </a:prstGeom>
        </p:spPr>
      </p:pic>
      <p:sp>
        <p:nvSpPr>
          <p:cNvPr id="13" name="Volný tvar 12"/>
          <p:cNvSpPr/>
          <p:nvPr/>
        </p:nvSpPr>
        <p:spPr>
          <a:xfrm>
            <a:off x="6412230" y="3703320"/>
            <a:ext cx="2274570" cy="1097280"/>
          </a:xfrm>
          <a:custGeom>
            <a:avLst/>
            <a:gdLst>
              <a:gd name="connsiteX0" fmla="*/ 0 w 2217420"/>
              <a:gd name="connsiteY0" fmla="*/ 0 h 937260"/>
              <a:gd name="connsiteX1" fmla="*/ 762000 w 2217420"/>
              <a:gd name="connsiteY1" fmla="*/ 609600 h 937260"/>
              <a:gd name="connsiteX2" fmla="*/ 1676400 w 2217420"/>
              <a:gd name="connsiteY2" fmla="*/ 861060 h 937260"/>
              <a:gd name="connsiteX3" fmla="*/ 2217420 w 2217420"/>
              <a:gd name="connsiteY3" fmla="*/ 937260 h 937260"/>
              <a:gd name="connsiteX0" fmla="*/ 0 w 2217420"/>
              <a:gd name="connsiteY0" fmla="*/ 0 h 937260"/>
              <a:gd name="connsiteX1" fmla="*/ 923925 w 2217420"/>
              <a:gd name="connsiteY1" fmla="*/ 533830 h 937260"/>
              <a:gd name="connsiteX2" fmla="*/ 762000 w 2217420"/>
              <a:gd name="connsiteY2" fmla="*/ 609600 h 937260"/>
              <a:gd name="connsiteX3" fmla="*/ 1676400 w 2217420"/>
              <a:gd name="connsiteY3" fmla="*/ 861060 h 937260"/>
              <a:gd name="connsiteX4" fmla="*/ 2217420 w 2217420"/>
              <a:gd name="connsiteY4" fmla="*/ 937260 h 937260"/>
              <a:gd name="connsiteX0" fmla="*/ 0 w 1847850"/>
              <a:gd name="connsiteY0" fmla="*/ 0 h 1039136"/>
              <a:gd name="connsiteX1" fmla="*/ 923925 w 1847850"/>
              <a:gd name="connsiteY1" fmla="*/ 533830 h 1039136"/>
              <a:gd name="connsiteX2" fmla="*/ 762000 w 1847850"/>
              <a:gd name="connsiteY2" fmla="*/ 609600 h 1039136"/>
              <a:gd name="connsiteX3" fmla="*/ 1676400 w 1847850"/>
              <a:gd name="connsiteY3" fmla="*/ 861060 h 1039136"/>
              <a:gd name="connsiteX4" fmla="*/ 1847850 w 1847850"/>
              <a:gd name="connsiteY4" fmla="*/ 1039136 h 1039136"/>
              <a:gd name="connsiteX0" fmla="*/ 0 w 1847850"/>
              <a:gd name="connsiteY0" fmla="*/ 0 h 1039136"/>
              <a:gd name="connsiteX1" fmla="*/ 923925 w 1847850"/>
              <a:gd name="connsiteY1" fmla="*/ 533830 h 1039136"/>
              <a:gd name="connsiteX2" fmla="*/ 762000 w 1847850"/>
              <a:gd name="connsiteY2" fmla="*/ 609600 h 1039136"/>
              <a:gd name="connsiteX3" fmla="*/ 1235758 w 1847850"/>
              <a:gd name="connsiteY3" fmla="*/ 771409 h 1039136"/>
              <a:gd name="connsiteX4" fmla="*/ 1847850 w 1847850"/>
              <a:gd name="connsiteY4" fmla="*/ 1039136 h 1039136"/>
              <a:gd name="connsiteX0" fmla="*/ 0 w 1847850"/>
              <a:gd name="connsiteY0" fmla="*/ 0 h 1039136"/>
              <a:gd name="connsiteX1" fmla="*/ 923925 w 1847850"/>
              <a:gd name="connsiteY1" fmla="*/ 533830 h 1039136"/>
              <a:gd name="connsiteX2" fmla="*/ 1235758 w 1847850"/>
              <a:gd name="connsiteY2" fmla="*/ 771409 h 1039136"/>
              <a:gd name="connsiteX3" fmla="*/ 1847850 w 1847850"/>
              <a:gd name="connsiteY3" fmla="*/ 1039136 h 1039136"/>
              <a:gd name="connsiteX0" fmla="*/ 0 w 1847850"/>
              <a:gd name="connsiteY0" fmla="*/ 0 h 1039136"/>
              <a:gd name="connsiteX1" fmla="*/ 1235758 w 1847850"/>
              <a:gd name="connsiteY1" fmla="*/ 771409 h 1039136"/>
              <a:gd name="connsiteX2" fmla="*/ 1847850 w 1847850"/>
              <a:gd name="connsiteY2" fmla="*/ 1039136 h 1039136"/>
              <a:gd name="connsiteX0" fmla="*/ 0 w 1847850"/>
              <a:gd name="connsiteY0" fmla="*/ 0 h 1039136"/>
              <a:gd name="connsiteX1" fmla="*/ 1178901 w 1847850"/>
              <a:gd name="connsiteY1" fmla="*/ 685833 h 1039136"/>
              <a:gd name="connsiteX2" fmla="*/ 1847850 w 1847850"/>
              <a:gd name="connsiteY2" fmla="*/ 1039136 h 1039136"/>
              <a:gd name="connsiteX0" fmla="*/ 0 w 1847850"/>
              <a:gd name="connsiteY0" fmla="*/ 0 h 1039136"/>
              <a:gd name="connsiteX1" fmla="*/ 1178901 w 1847850"/>
              <a:gd name="connsiteY1" fmla="*/ 685833 h 1039136"/>
              <a:gd name="connsiteX2" fmla="*/ 1847850 w 1847850"/>
              <a:gd name="connsiteY2" fmla="*/ 1039136 h 1039136"/>
              <a:gd name="connsiteX0" fmla="*/ 38667 w 1886517"/>
              <a:gd name="connsiteY0" fmla="*/ 0 h 1039136"/>
              <a:gd name="connsiteX1" fmla="*/ 109738 w 1886517"/>
              <a:gd name="connsiteY1" fmla="*/ 118176 h 1039136"/>
              <a:gd name="connsiteX2" fmla="*/ 1217568 w 1886517"/>
              <a:gd name="connsiteY2" fmla="*/ 685833 h 1039136"/>
              <a:gd name="connsiteX3" fmla="*/ 1886517 w 1886517"/>
              <a:gd name="connsiteY3" fmla="*/ 1039136 h 1039136"/>
              <a:gd name="connsiteX0" fmla="*/ 0 w 1975778"/>
              <a:gd name="connsiteY0" fmla="*/ 4200 h 1002586"/>
              <a:gd name="connsiteX1" fmla="*/ 198999 w 1975778"/>
              <a:gd name="connsiteY1" fmla="*/ 81626 h 1002586"/>
              <a:gd name="connsiteX2" fmla="*/ 1306829 w 1975778"/>
              <a:gd name="connsiteY2" fmla="*/ 649283 h 1002586"/>
              <a:gd name="connsiteX3" fmla="*/ 1975778 w 1975778"/>
              <a:gd name="connsiteY3" fmla="*/ 1002586 h 100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5778" h="1002586">
                <a:moveTo>
                  <a:pt x="0" y="4200"/>
                </a:moveTo>
                <a:cubicBezTo>
                  <a:pt x="2369" y="7596"/>
                  <a:pt x="2515" y="-32680"/>
                  <a:pt x="198999" y="81626"/>
                </a:cubicBezTo>
                <a:cubicBezTo>
                  <a:pt x="395483" y="195932"/>
                  <a:pt x="1001223" y="479490"/>
                  <a:pt x="1306829" y="649283"/>
                </a:cubicBezTo>
                <a:cubicBezTo>
                  <a:pt x="1520970" y="736493"/>
                  <a:pt x="1927518" y="932736"/>
                  <a:pt x="1975778" y="1002586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7919862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122"/>
          </a:xfrm>
        </p:spPr>
        <p:txBody>
          <a:bodyPr/>
          <a:lstStyle/>
          <a:p>
            <a:r>
              <a:rPr lang="cs-CZ" sz="2000" b="1" dirty="0"/>
              <a:t>REKONSTRUKCE </a:t>
            </a:r>
            <a:r>
              <a:rPr lang="cs-CZ" sz="2000" b="1" dirty="0" smtClean="0"/>
              <a:t>MOSTŮ </a:t>
            </a:r>
            <a:r>
              <a:rPr lang="cs-CZ" sz="2000" b="1" dirty="0"/>
              <a:t>POD VYŠEHRADEM V PRAZE</a:t>
            </a:r>
            <a:endParaRPr lang="cs-CZ" sz="24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36543" y="794591"/>
            <a:ext cx="8170907" cy="51034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2400" b="1" dirty="0" smtClean="0"/>
              <a:t>PRŮZKUM KOROZNÍHO OSLABENÍ </a:t>
            </a:r>
            <a:r>
              <a:rPr lang="cs-CZ" sz="2400" b="1" dirty="0"/>
              <a:t>OK - </a:t>
            </a:r>
            <a:r>
              <a:rPr lang="cs-CZ" sz="2400" b="1" dirty="0" smtClean="0"/>
              <a:t>DIAGONÁLY</a:t>
            </a:r>
          </a:p>
          <a:p>
            <a:pPr marL="0" lvl="0" indent="0">
              <a:lnSpc>
                <a:spcPct val="150000"/>
              </a:lnSpc>
              <a:buNone/>
            </a:pPr>
            <a:endParaRPr lang="cs-CZ" sz="2000" dirty="0" smtClean="0"/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 smtClean="0"/>
              <a:t> 	</a:t>
            </a:r>
            <a:endParaRPr lang="cs-CZ" sz="2000" b="1" dirty="0"/>
          </a:p>
          <a:p>
            <a:pPr marL="0" indent="0">
              <a:buNone/>
            </a:pPr>
            <a:endParaRPr lang="cs-CZ" sz="20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20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cs-CZ" sz="1600" b="1" i="1" dirty="0" smtClean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 smtClean="0"/>
          </a:p>
          <a:p>
            <a:pPr marL="0" indent="0" algn="ctr"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cs-CZ" sz="16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200" i="1" dirty="0" smtClean="0"/>
          </a:p>
          <a:p>
            <a:pPr marL="0" indent="0" algn="ctr"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000125" y="6356350"/>
            <a:ext cx="5022304" cy="365125"/>
          </a:xfrm>
        </p:spPr>
        <p:txBody>
          <a:bodyPr/>
          <a:lstStyle/>
          <a:p>
            <a:r>
              <a:rPr lang="pl-PL" smtClean="0"/>
              <a:t>PREZENTACE PŘÍPRAVNÉ DOKUMENTACE - MOSTY  06/2018</a:t>
            </a:r>
            <a:endParaRPr lang="cs-CZ" dirty="0"/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10456756" y="-1322277"/>
            <a:ext cx="5983394" cy="383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535" tIns="21767" rIns="43535" bIns="2176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3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914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1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371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4pPr>
            <a:lvl5pPr marL="18288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5pPr>
            <a:lvl6pPr marL="22860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6pPr>
            <a:lvl7pPr marL="27432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7pPr>
            <a:lvl8pPr marL="32004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8pPr>
            <a:lvl9pPr marL="3657600" indent="0" algn="ctr" defTabSz="434975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cs-CZ" sz="1050" kern="0" dirty="0" smtClean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533400" y="5690330"/>
            <a:ext cx="8274050" cy="3844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Wingdings" pitchFamily="2" charset="2"/>
              <a:buChar char="§"/>
              <a:defRPr sz="32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8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•"/>
              <a:defRPr sz="24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–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61C250"/>
              </a:buClr>
              <a:buFont typeface="Arial" pitchFamily="34" charset="0"/>
              <a:buChar char="»"/>
              <a:defRPr sz="2000" kern="1200">
                <a:solidFill>
                  <a:srgbClr val="002C77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1600" i="1" dirty="0" smtClean="0"/>
              <a:t>Koroze v přípojích svislic a diagonál ke styčníkovým plechům dolního pásu</a:t>
            </a:r>
            <a:endParaRPr lang="cs-CZ" b="1" dirty="0" smtClean="0"/>
          </a:p>
          <a:p>
            <a:pPr marL="0" indent="0">
              <a:buFont typeface="Wingdings" pitchFamily="2" charset="2"/>
              <a:buNone/>
            </a:pPr>
            <a:endParaRPr lang="cs-CZ" b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cs-CZ" sz="1600" b="1" i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</a:pPr>
            <a:endParaRPr lang="cs-CZ" dirty="0" smtClean="0"/>
          </a:p>
          <a:p>
            <a:pPr marL="0" indent="0">
              <a:buFont typeface="Wingdings" pitchFamily="2" charset="2"/>
              <a:buNone/>
            </a:pPr>
            <a:endParaRPr lang="cs-CZ" sz="2200" i="1" dirty="0" smtClean="0"/>
          </a:p>
          <a:p>
            <a:pPr marL="0" indent="0" algn="ctr">
              <a:buFont typeface="Wingdings" pitchFamily="2" charset="2"/>
              <a:buNone/>
            </a:pPr>
            <a:endParaRPr lang="cs-CZ" sz="1900" b="1" i="1" dirty="0" smtClean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397" y="1405237"/>
            <a:ext cx="5321025" cy="3897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2" y="1297691"/>
            <a:ext cx="2665888" cy="2079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Volný tvar 7"/>
          <p:cNvSpPr/>
          <p:nvPr/>
        </p:nvSpPr>
        <p:spPr>
          <a:xfrm>
            <a:off x="4479608" y="3183731"/>
            <a:ext cx="2217420" cy="815340"/>
          </a:xfrm>
          <a:custGeom>
            <a:avLst/>
            <a:gdLst>
              <a:gd name="connsiteX0" fmla="*/ 0 w 2217420"/>
              <a:gd name="connsiteY0" fmla="*/ 0 h 937260"/>
              <a:gd name="connsiteX1" fmla="*/ 762000 w 2217420"/>
              <a:gd name="connsiteY1" fmla="*/ 609600 h 937260"/>
              <a:gd name="connsiteX2" fmla="*/ 1676400 w 2217420"/>
              <a:gd name="connsiteY2" fmla="*/ 861060 h 937260"/>
              <a:gd name="connsiteX3" fmla="*/ 2217420 w 2217420"/>
              <a:gd name="connsiteY3" fmla="*/ 937260 h 93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420" h="937260">
                <a:moveTo>
                  <a:pt x="0" y="0"/>
                </a:moveTo>
                <a:cubicBezTo>
                  <a:pt x="241300" y="233045"/>
                  <a:pt x="482600" y="466090"/>
                  <a:pt x="762000" y="609600"/>
                </a:cubicBezTo>
                <a:cubicBezTo>
                  <a:pt x="1041400" y="753110"/>
                  <a:pt x="1433830" y="806450"/>
                  <a:pt x="1676400" y="861060"/>
                </a:cubicBezTo>
                <a:cubicBezTo>
                  <a:pt x="1918970" y="915670"/>
                  <a:pt x="2169160" y="867410"/>
                  <a:pt x="2217420" y="93726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Volný tvar 9"/>
          <p:cNvSpPr/>
          <p:nvPr/>
        </p:nvSpPr>
        <p:spPr>
          <a:xfrm flipH="1">
            <a:off x="1635996" y="3977640"/>
            <a:ext cx="342900" cy="137160"/>
          </a:xfrm>
          <a:custGeom>
            <a:avLst/>
            <a:gdLst>
              <a:gd name="connsiteX0" fmla="*/ 0 w 342900"/>
              <a:gd name="connsiteY0" fmla="*/ 0 h 137160"/>
              <a:gd name="connsiteX1" fmla="*/ 182880 w 342900"/>
              <a:gd name="connsiteY1" fmla="*/ 137160 h 137160"/>
              <a:gd name="connsiteX2" fmla="*/ 342900 w 342900"/>
              <a:gd name="connsiteY2" fmla="*/ 76200 h 137160"/>
              <a:gd name="connsiteX3" fmla="*/ 0 w 342900"/>
              <a:gd name="connsiteY3" fmla="*/ 0 h 13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37160">
                <a:moveTo>
                  <a:pt x="0" y="0"/>
                </a:moveTo>
                <a:lnTo>
                  <a:pt x="182880" y="137160"/>
                </a:lnTo>
                <a:lnTo>
                  <a:pt x="342900" y="762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2036" y="3581667"/>
            <a:ext cx="2665888" cy="1903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7" name="Volný tvar 16"/>
          <p:cNvSpPr/>
          <p:nvPr/>
        </p:nvSpPr>
        <p:spPr>
          <a:xfrm flipH="1">
            <a:off x="1501375" y="3916985"/>
            <a:ext cx="477520" cy="197816"/>
          </a:xfrm>
          <a:custGeom>
            <a:avLst/>
            <a:gdLst>
              <a:gd name="connsiteX0" fmla="*/ 0 w 342900"/>
              <a:gd name="connsiteY0" fmla="*/ 0 h 137160"/>
              <a:gd name="connsiteX1" fmla="*/ 182880 w 342900"/>
              <a:gd name="connsiteY1" fmla="*/ 137160 h 137160"/>
              <a:gd name="connsiteX2" fmla="*/ 342900 w 342900"/>
              <a:gd name="connsiteY2" fmla="*/ 76200 h 137160"/>
              <a:gd name="connsiteX3" fmla="*/ 0 w 342900"/>
              <a:gd name="connsiteY3" fmla="*/ 0 h 137160"/>
              <a:gd name="connsiteX0" fmla="*/ 0 w 333308"/>
              <a:gd name="connsiteY0" fmla="*/ 0 h 152889"/>
              <a:gd name="connsiteX1" fmla="*/ 173288 w 333308"/>
              <a:gd name="connsiteY1" fmla="*/ 152889 h 152889"/>
              <a:gd name="connsiteX2" fmla="*/ 333308 w 333308"/>
              <a:gd name="connsiteY2" fmla="*/ 91929 h 152889"/>
              <a:gd name="connsiteX3" fmla="*/ 0 w 333308"/>
              <a:gd name="connsiteY3" fmla="*/ 0 h 152889"/>
              <a:gd name="connsiteX0" fmla="*/ 0 w 371674"/>
              <a:gd name="connsiteY0" fmla="*/ 0 h 152889"/>
              <a:gd name="connsiteX1" fmla="*/ 173288 w 371674"/>
              <a:gd name="connsiteY1" fmla="*/ 152889 h 152889"/>
              <a:gd name="connsiteX2" fmla="*/ 371674 w 371674"/>
              <a:gd name="connsiteY2" fmla="*/ 107659 h 152889"/>
              <a:gd name="connsiteX3" fmla="*/ 0 w 371674"/>
              <a:gd name="connsiteY3" fmla="*/ 0 h 152889"/>
              <a:gd name="connsiteX0" fmla="*/ 0 w 371674"/>
              <a:gd name="connsiteY0" fmla="*/ 0 h 152889"/>
              <a:gd name="connsiteX1" fmla="*/ 173288 w 371674"/>
              <a:gd name="connsiteY1" fmla="*/ 152889 h 152889"/>
              <a:gd name="connsiteX2" fmla="*/ 371674 w 371674"/>
              <a:gd name="connsiteY2" fmla="*/ 107659 h 152889"/>
              <a:gd name="connsiteX3" fmla="*/ 0 w 371674"/>
              <a:gd name="connsiteY3" fmla="*/ 0 h 152889"/>
              <a:gd name="connsiteX0" fmla="*/ 0 w 371674"/>
              <a:gd name="connsiteY0" fmla="*/ 0 h 152889"/>
              <a:gd name="connsiteX1" fmla="*/ 173288 w 371674"/>
              <a:gd name="connsiteY1" fmla="*/ 152889 h 152889"/>
              <a:gd name="connsiteX2" fmla="*/ 371674 w 371674"/>
              <a:gd name="connsiteY2" fmla="*/ 107659 h 152889"/>
              <a:gd name="connsiteX3" fmla="*/ 0 w 371674"/>
              <a:gd name="connsiteY3" fmla="*/ 0 h 15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674" h="152889">
                <a:moveTo>
                  <a:pt x="0" y="0"/>
                </a:moveTo>
                <a:lnTo>
                  <a:pt x="173288" y="152889"/>
                </a:lnTo>
                <a:cubicBezTo>
                  <a:pt x="239417" y="137812"/>
                  <a:pt x="264781" y="110153"/>
                  <a:pt x="371674" y="107659"/>
                </a:cubicBezTo>
                <a:cubicBezTo>
                  <a:pt x="178243" y="78064"/>
                  <a:pt x="123891" y="35886"/>
                  <a:pt x="0" y="0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8" name="Volný tvar 17"/>
          <p:cNvSpPr/>
          <p:nvPr/>
        </p:nvSpPr>
        <p:spPr>
          <a:xfrm flipH="1">
            <a:off x="835180" y="3825240"/>
            <a:ext cx="188753" cy="190499"/>
          </a:xfrm>
          <a:custGeom>
            <a:avLst/>
            <a:gdLst>
              <a:gd name="connsiteX0" fmla="*/ 0 w 342900"/>
              <a:gd name="connsiteY0" fmla="*/ 0 h 137160"/>
              <a:gd name="connsiteX1" fmla="*/ 182880 w 342900"/>
              <a:gd name="connsiteY1" fmla="*/ 137160 h 137160"/>
              <a:gd name="connsiteX2" fmla="*/ 342900 w 342900"/>
              <a:gd name="connsiteY2" fmla="*/ 76200 h 137160"/>
              <a:gd name="connsiteX3" fmla="*/ 0 w 342900"/>
              <a:gd name="connsiteY3" fmla="*/ 0 h 137160"/>
              <a:gd name="connsiteX0" fmla="*/ 0 w 342900"/>
              <a:gd name="connsiteY0" fmla="*/ 0 h 149244"/>
              <a:gd name="connsiteX1" fmla="*/ 331550 w 342900"/>
              <a:gd name="connsiteY1" fmla="*/ 149244 h 149244"/>
              <a:gd name="connsiteX2" fmla="*/ 342900 w 342900"/>
              <a:gd name="connsiteY2" fmla="*/ 76200 h 149244"/>
              <a:gd name="connsiteX3" fmla="*/ 0 w 342900"/>
              <a:gd name="connsiteY3" fmla="*/ 0 h 149244"/>
              <a:gd name="connsiteX0" fmla="*/ 0 w 189434"/>
              <a:gd name="connsiteY0" fmla="*/ 78482 h 78482"/>
              <a:gd name="connsiteX1" fmla="*/ 178084 w 189434"/>
              <a:gd name="connsiteY1" fmla="*/ 73044 h 78482"/>
              <a:gd name="connsiteX2" fmla="*/ 189434 w 189434"/>
              <a:gd name="connsiteY2" fmla="*/ 0 h 78482"/>
              <a:gd name="connsiteX3" fmla="*/ 0 w 189434"/>
              <a:gd name="connsiteY3" fmla="*/ 78482 h 78482"/>
              <a:gd name="connsiteX0" fmla="*/ 0 w 178084"/>
              <a:gd name="connsiteY0" fmla="*/ 95401 h 95401"/>
              <a:gd name="connsiteX1" fmla="*/ 178084 w 178084"/>
              <a:gd name="connsiteY1" fmla="*/ 89963 h 95401"/>
              <a:gd name="connsiteX2" fmla="*/ 177445 w 178084"/>
              <a:gd name="connsiteY2" fmla="*/ 0 h 95401"/>
              <a:gd name="connsiteX3" fmla="*/ 0 w 178084"/>
              <a:gd name="connsiteY3" fmla="*/ 95401 h 95401"/>
              <a:gd name="connsiteX0" fmla="*/ 0 w 190073"/>
              <a:gd name="connsiteY0" fmla="*/ 100234 h 100234"/>
              <a:gd name="connsiteX1" fmla="*/ 190073 w 190073"/>
              <a:gd name="connsiteY1" fmla="*/ 89963 h 100234"/>
              <a:gd name="connsiteX2" fmla="*/ 189434 w 190073"/>
              <a:gd name="connsiteY2" fmla="*/ 0 h 100234"/>
              <a:gd name="connsiteX3" fmla="*/ 0 w 190073"/>
              <a:gd name="connsiteY3" fmla="*/ 100234 h 100234"/>
              <a:gd name="connsiteX0" fmla="*/ 0 w 190073"/>
              <a:gd name="connsiteY0" fmla="*/ 100234 h 100234"/>
              <a:gd name="connsiteX1" fmla="*/ 190073 w 190073"/>
              <a:gd name="connsiteY1" fmla="*/ 89963 h 100234"/>
              <a:gd name="connsiteX2" fmla="*/ 189434 w 190073"/>
              <a:gd name="connsiteY2" fmla="*/ 0 h 100234"/>
              <a:gd name="connsiteX3" fmla="*/ 0 w 190073"/>
              <a:gd name="connsiteY3" fmla="*/ 100234 h 10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73" h="100234">
                <a:moveTo>
                  <a:pt x="0" y="100234"/>
                </a:moveTo>
                <a:lnTo>
                  <a:pt x="190073" y="89963"/>
                </a:lnTo>
                <a:lnTo>
                  <a:pt x="189434" y="0"/>
                </a:lnTo>
                <a:cubicBezTo>
                  <a:pt x="126289" y="33411"/>
                  <a:pt x="132683" y="59572"/>
                  <a:pt x="0" y="100234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9" name="Volný tvar 18"/>
          <p:cNvSpPr/>
          <p:nvPr/>
        </p:nvSpPr>
        <p:spPr>
          <a:xfrm>
            <a:off x="635794" y="3825240"/>
            <a:ext cx="138111" cy="185737"/>
          </a:xfrm>
          <a:custGeom>
            <a:avLst/>
            <a:gdLst>
              <a:gd name="connsiteX0" fmla="*/ 0 w 342900"/>
              <a:gd name="connsiteY0" fmla="*/ 0 h 137160"/>
              <a:gd name="connsiteX1" fmla="*/ 182880 w 342900"/>
              <a:gd name="connsiteY1" fmla="*/ 137160 h 137160"/>
              <a:gd name="connsiteX2" fmla="*/ 342900 w 342900"/>
              <a:gd name="connsiteY2" fmla="*/ 76200 h 137160"/>
              <a:gd name="connsiteX3" fmla="*/ 0 w 342900"/>
              <a:gd name="connsiteY3" fmla="*/ 0 h 137160"/>
              <a:gd name="connsiteX0" fmla="*/ 0 w 342900"/>
              <a:gd name="connsiteY0" fmla="*/ 0 h 149244"/>
              <a:gd name="connsiteX1" fmla="*/ 331550 w 342900"/>
              <a:gd name="connsiteY1" fmla="*/ 149244 h 149244"/>
              <a:gd name="connsiteX2" fmla="*/ 342900 w 342900"/>
              <a:gd name="connsiteY2" fmla="*/ 76200 h 149244"/>
              <a:gd name="connsiteX3" fmla="*/ 0 w 342900"/>
              <a:gd name="connsiteY3" fmla="*/ 0 h 149244"/>
              <a:gd name="connsiteX0" fmla="*/ 0 w 189434"/>
              <a:gd name="connsiteY0" fmla="*/ 78482 h 78482"/>
              <a:gd name="connsiteX1" fmla="*/ 178084 w 189434"/>
              <a:gd name="connsiteY1" fmla="*/ 73044 h 78482"/>
              <a:gd name="connsiteX2" fmla="*/ 189434 w 189434"/>
              <a:gd name="connsiteY2" fmla="*/ 0 h 78482"/>
              <a:gd name="connsiteX3" fmla="*/ 0 w 189434"/>
              <a:gd name="connsiteY3" fmla="*/ 78482 h 78482"/>
              <a:gd name="connsiteX0" fmla="*/ 0 w 178084"/>
              <a:gd name="connsiteY0" fmla="*/ 95401 h 95401"/>
              <a:gd name="connsiteX1" fmla="*/ 178084 w 178084"/>
              <a:gd name="connsiteY1" fmla="*/ 89963 h 95401"/>
              <a:gd name="connsiteX2" fmla="*/ 177445 w 178084"/>
              <a:gd name="connsiteY2" fmla="*/ 0 h 95401"/>
              <a:gd name="connsiteX3" fmla="*/ 0 w 178084"/>
              <a:gd name="connsiteY3" fmla="*/ 95401 h 95401"/>
              <a:gd name="connsiteX0" fmla="*/ 0 w 178084"/>
              <a:gd name="connsiteY0" fmla="*/ 95401 h 95401"/>
              <a:gd name="connsiteX1" fmla="*/ 178084 w 178084"/>
              <a:gd name="connsiteY1" fmla="*/ 89963 h 95401"/>
              <a:gd name="connsiteX2" fmla="*/ 177445 w 178084"/>
              <a:gd name="connsiteY2" fmla="*/ 0 h 95401"/>
              <a:gd name="connsiteX3" fmla="*/ 0 w 178084"/>
              <a:gd name="connsiteY3" fmla="*/ 95401 h 95401"/>
              <a:gd name="connsiteX0" fmla="*/ 0 w 178084"/>
              <a:gd name="connsiteY0" fmla="*/ 95401 h 95401"/>
              <a:gd name="connsiteX1" fmla="*/ 178084 w 178084"/>
              <a:gd name="connsiteY1" fmla="*/ 89963 h 95401"/>
              <a:gd name="connsiteX2" fmla="*/ 177445 w 178084"/>
              <a:gd name="connsiteY2" fmla="*/ 0 h 95401"/>
              <a:gd name="connsiteX3" fmla="*/ 0 w 178084"/>
              <a:gd name="connsiteY3" fmla="*/ 95401 h 9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084" h="95401">
                <a:moveTo>
                  <a:pt x="0" y="95401"/>
                </a:moveTo>
                <a:lnTo>
                  <a:pt x="178084" y="89963"/>
                </a:lnTo>
                <a:lnTo>
                  <a:pt x="177445" y="0"/>
                </a:lnTo>
                <a:cubicBezTo>
                  <a:pt x="102944" y="82556"/>
                  <a:pt x="59148" y="63601"/>
                  <a:pt x="0" y="95401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FF0000"/>
                </a:solidFill>
              </a:ln>
            </a:endParaRPr>
          </a:p>
        </p:txBody>
      </p:sp>
      <p:grpSp>
        <p:nvGrpSpPr>
          <p:cNvPr id="11" name="Skupina 10"/>
          <p:cNvGrpSpPr/>
          <p:nvPr/>
        </p:nvGrpSpPr>
        <p:grpSpPr>
          <a:xfrm>
            <a:off x="1079168" y="1338571"/>
            <a:ext cx="1442850" cy="1866029"/>
            <a:chOff x="1079168" y="1338571"/>
            <a:chExt cx="1442850" cy="1866029"/>
          </a:xfrm>
        </p:grpSpPr>
        <p:sp>
          <p:nvSpPr>
            <p:cNvPr id="15" name="Volný tvar 14"/>
            <p:cNvSpPr/>
            <p:nvPr/>
          </p:nvSpPr>
          <p:spPr>
            <a:xfrm>
              <a:off x="2324099" y="1338571"/>
              <a:ext cx="197919" cy="1785630"/>
            </a:xfrm>
            <a:custGeom>
              <a:avLst/>
              <a:gdLst>
                <a:gd name="connsiteX0" fmla="*/ 0 w 2217420"/>
                <a:gd name="connsiteY0" fmla="*/ 0 h 937260"/>
                <a:gd name="connsiteX1" fmla="*/ 762000 w 2217420"/>
                <a:gd name="connsiteY1" fmla="*/ 609600 h 937260"/>
                <a:gd name="connsiteX2" fmla="*/ 1676400 w 2217420"/>
                <a:gd name="connsiteY2" fmla="*/ 861060 h 937260"/>
                <a:gd name="connsiteX3" fmla="*/ 2217420 w 2217420"/>
                <a:gd name="connsiteY3" fmla="*/ 937260 h 937260"/>
                <a:gd name="connsiteX0" fmla="*/ 0 w 12593543"/>
                <a:gd name="connsiteY0" fmla="*/ 0 h 937260"/>
                <a:gd name="connsiteX1" fmla="*/ 12588499 w 12593543"/>
                <a:gd name="connsiteY1" fmla="*/ 497129 h 937260"/>
                <a:gd name="connsiteX2" fmla="*/ 1676400 w 12593543"/>
                <a:gd name="connsiteY2" fmla="*/ 861060 h 937260"/>
                <a:gd name="connsiteX3" fmla="*/ 2217420 w 12593543"/>
                <a:gd name="connsiteY3" fmla="*/ 937260 h 937260"/>
                <a:gd name="connsiteX0" fmla="*/ 0 w 13710765"/>
                <a:gd name="connsiteY0" fmla="*/ 0 h 1085517"/>
                <a:gd name="connsiteX1" fmla="*/ 13697233 w 13710765"/>
                <a:gd name="connsiteY1" fmla="*/ 645386 h 1085517"/>
                <a:gd name="connsiteX2" fmla="*/ 2785134 w 13710765"/>
                <a:gd name="connsiteY2" fmla="*/ 1009317 h 1085517"/>
                <a:gd name="connsiteX3" fmla="*/ 3326154 w 13710765"/>
                <a:gd name="connsiteY3" fmla="*/ 1085517 h 1085517"/>
                <a:gd name="connsiteX0" fmla="*/ 0 w 13710765"/>
                <a:gd name="connsiteY0" fmla="*/ 0 h 1197988"/>
                <a:gd name="connsiteX1" fmla="*/ 13697233 w 13710765"/>
                <a:gd name="connsiteY1" fmla="*/ 645386 h 1197988"/>
                <a:gd name="connsiteX2" fmla="*/ 2785134 w 13710765"/>
                <a:gd name="connsiteY2" fmla="*/ 1009317 h 1197988"/>
                <a:gd name="connsiteX3" fmla="*/ 3326154 w 13710765"/>
                <a:gd name="connsiteY3" fmla="*/ 1197988 h 119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0765" h="1197988">
                  <a:moveTo>
                    <a:pt x="0" y="0"/>
                  </a:moveTo>
                  <a:cubicBezTo>
                    <a:pt x="241300" y="233045"/>
                    <a:pt x="13233044" y="477167"/>
                    <a:pt x="13697233" y="645386"/>
                  </a:cubicBezTo>
                  <a:cubicBezTo>
                    <a:pt x="14161422" y="813606"/>
                    <a:pt x="2542564" y="954707"/>
                    <a:pt x="2785134" y="1009317"/>
                  </a:cubicBezTo>
                  <a:cubicBezTo>
                    <a:pt x="3027704" y="1063927"/>
                    <a:pt x="3277894" y="1128138"/>
                    <a:pt x="3326154" y="1197988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Volný tvar 19"/>
            <p:cNvSpPr/>
            <p:nvPr/>
          </p:nvSpPr>
          <p:spPr>
            <a:xfrm flipH="1">
              <a:off x="1079168" y="1351820"/>
              <a:ext cx="203550" cy="1852780"/>
            </a:xfrm>
            <a:custGeom>
              <a:avLst/>
              <a:gdLst>
                <a:gd name="connsiteX0" fmla="*/ 0 w 2217420"/>
                <a:gd name="connsiteY0" fmla="*/ 0 h 937260"/>
                <a:gd name="connsiteX1" fmla="*/ 762000 w 2217420"/>
                <a:gd name="connsiteY1" fmla="*/ 609600 h 937260"/>
                <a:gd name="connsiteX2" fmla="*/ 1676400 w 2217420"/>
                <a:gd name="connsiteY2" fmla="*/ 861060 h 937260"/>
                <a:gd name="connsiteX3" fmla="*/ 2217420 w 2217420"/>
                <a:gd name="connsiteY3" fmla="*/ 937260 h 937260"/>
                <a:gd name="connsiteX0" fmla="*/ 0 w 12593543"/>
                <a:gd name="connsiteY0" fmla="*/ 0 h 937260"/>
                <a:gd name="connsiteX1" fmla="*/ 12588499 w 12593543"/>
                <a:gd name="connsiteY1" fmla="*/ 497129 h 937260"/>
                <a:gd name="connsiteX2" fmla="*/ 1676400 w 12593543"/>
                <a:gd name="connsiteY2" fmla="*/ 861060 h 937260"/>
                <a:gd name="connsiteX3" fmla="*/ 2217420 w 12593543"/>
                <a:gd name="connsiteY3" fmla="*/ 937260 h 937260"/>
                <a:gd name="connsiteX0" fmla="*/ 0 w 13710765"/>
                <a:gd name="connsiteY0" fmla="*/ 0 h 1085517"/>
                <a:gd name="connsiteX1" fmla="*/ 13697233 w 13710765"/>
                <a:gd name="connsiteY1" fmla="*/ 645386 h 1085517"/>
                <a:gd name="connsiteX2" fmla="*/ 2785134 w 13710765"/>
                <a:gd name="connsiteY2" fmla="*/ 1009317 h 1085517"/>
                <a:gd name="connsiteX3" fmla="*/ 3326154 w 13710765"/>
                <a:gd name="connsiteY3" fmla="*/ 1085517 h 1085517"/>
                <a:gd name="connsiteX0" fmla="*/ 0 w 13710765"/>
                <a:gd name="connsiteY0" fmla="*/ 0 h 1197988"/>
                <a:gd name="connsiteX1" fmla="*/ 13697233 w 13710765"/>
                <a:gd name="connsiteY1" fmla="*/ 645386 h 1197988"/>
                <a:gd name="connsiteX2" fmla="*/ 2785134 w 13710765"/>
                <a:gd name="connsiteY2" fmla="*/ 1009317 h 1197988"/>
                <a:gd name="connsiteX3" fmla="*/ 3326154 w 13710765"/>
                <a:gd name="connsiteY3" fmla="*/ 1197988 h 1197988"/>
                <a:gd name="connsiteX0" fmla="*/ 12505038 w 12663657"/>
                <a:gd name="connsiteY0" fmla="*/ 0 h 1311236"/>
                <a:gd name="connsiteX1" fmla="*/ 10916907 w 12663657"/>
                <a:gd name="connsiteY1" fmla="*/ 758634 h 1311236"/>
                <a:gd name="connsiteX2" fmla="*/ 4808 w 12663657"/>
                <a:gd name="connsiteY2" fmla="*/ 1122565 h 1311236"/>
                <a:gd name="connsiteX3" fmla="*/ 545828 w 12663657"/>
                <a:gd name="connsiteY3" fmla="*/ 1311236 h 1311236"/>
                <a:gd name="connsiteX0" fmla="*/ 12505038 w 12505038"/>
                <a:gd name="connsiteY0" fmla="*/ 0 h 1311236"/>
                <a:gd name="connsiteX1" fmla="*/ 10916907 w 12505038"/>
                <a:gd name="connsiteY1" fmla="*/ 758634 h 1311236"/>
                <a:gd name="connsiteX2" fmla="*/ 4808 w 12505038"/>
                <a:gd name="connsiteY2" fmla="*/ 1122565 h 1311236"/>
                <a:gd name="connsiteX3" fmla="*/ 545828 w 12505038"/>
                <a:gd name="connsiteY3" fmla="*/ 1311236 h 1311236"/>
                <a:gd name="connsiteX0" fmla="*/ 12503552 w 15122658"/>
                <a:gd name="connsiteY0" fmla="*/ 0 h 1311236"/>
                <a:gd name="connsiteX1" fmla="*/ 14878303 w 15122658"/>
                <a:gd name="connsiteY1" fmla="*/ 758634 h 1311236"/>
                <a:gd name="connsiteX2" fmla="*/ 3322 w 15122658"/>
                <a:gd name="connsiteY2" fmla="*/ 1122565 h 1311236"/>
                <a:gd name="connsiteX3" fmla="*/ 544342 w 15122658"/>
                <a:gd name="connsiteY3" fmla="*/ 1311236 h 131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22658" h="1311236">
                  <a:moveTo>
                    <a:pt x="12503552" y="0"/>
                  </a:moveTo>
                  <a:cubicBezTo>
                    <a:pt x="4819117" y="454148"/>
                    <a:pt x="16961674" y="571540"/>
                    <a:pt x="14878303" y="758634"/>
                  </a:cubicBezTo>
                  <a:cubicBezTo>
                    <a:pt x="12794932" y="945728"/>
                    <a:pt x="-239248" y="1067955"/>
                    <a:pt x="3322" y="1122565"/>
                  </a:cubicBezTo>
                  <a:cubicBezTo>
                    <a:pt x="245892" y="1177175"/>
                    <a:pt x="496082" y="1241386"/>
                    <a:pt x="544342" y="1311236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6" name="Skupina 5"/>
          <p:cNvGrpSpPr/>
          <p:nvPr/>
        </p:nvGrpSpPr>
        <p:grpSpPr>
          <a:xfrm>
            <a:off x="5347108" y="1864578"/>
            <a:ext cx="482192" cy="3301451"/>
            <a:chOff x="5347108" y="1689649"/>
            <a:chExt cx="482192" cy="3301451"/>
          </a:xfrm>
        </p:grpSpPr>
        <p:sp>
          <p:nvSpPr>
            <p:cNvPr id="4" name="Šipka nahoru 3"/>
            <p:cNvSpPr/>
            <p:nvPr/>
          </p:nvSpPr>
          <p:spPr>
            <a:xfrm>
              <a:off x="5347109" y="1689649"/>
              <a:ext cx="482191" cy="800100"/>
            </a:xfrm>
            <a:prstGeom prst="upArrow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isometricOffAxis1Left"/>
                <a:lightRig rig="threePt" dir="t"/>
              </a:scene3d>
            </a:bodyPr>
            <a:lstStyle/>
            <a:p>
              <a:pPr algn="ctr"/>
              <a:endParaRPr lang="cs-CZ"/>
            </a:p>
          </p:txBody>
        </p:sp>
        <p:sp>
          <p:nvSpPr>
            <p:cNvPr id="21" name="Šipka nahoru 20"/>
            <p:cNvSpPr/>
            <p:nvPr/>
          </p:nvSpPr>
          <p:spPr>
            <a:xfrm flipV="1">
              <a:off x="5347108" y="4114800"/>
              <a:ext cx="482192" cy="876300"/>
            </a:xfrm>
            <a:prstGeom prst="upArrow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isometricOffAxis1Left"/>
                <a:lightRig rig="threePt" dir="t"/>
              </a:scene3d>
            </a:bodyPr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179963277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3836</TotalTime>
  <Words>1229</Words>
  <Application>Microsoft Office PowerPoint</Application>
  <PresentationFormat>Předvádění na obrazovce (4:3)</PresentationFormat>
  <Paragraphs>652</Paragraphs>
  <Slides>30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2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3" baseType="lpstr">
      <vt:lpstr>Motiv sady Office</vt:lpstr>
      <vt:lpstr>Vlastní návrh</vt:lpstr>
      <vt:lpstr>List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Prezentace aplikace PowerPoint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REKONSTRUKCE MOSTŮ POD VYŠEHRADEM V PRAZE</vt:lpstr>
      <vt:lpstr>Děkuji za pozornost …</vt:lpstr>
    </vt:vector>
  </TitlesOfParts>
  <Company>SUDOP PRAHA a.s.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milan.roznik</dc:creator>
  <cp:lastModifiedBy>SUDOP PRAHA a.s.</cp:lastModifiedBy>
  <cp:revision>293</cp:revision>
  <cp:lastPrinted>2018-04-25T20:35:27Z</cp:lastPrinted>
  <dcterms:created xsi:type="dcterms:W3CDTF">2011-04-05T07:21:48Z</dcterms:created>
  <dcterms:modified xsi:type="dcterms:W3CDTF">2018-06-12T09:04:02Z</dcterms:modified>
</cp:coreProperties>
</file>